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25"/>
  </p:notesMasterIdLst>
  <p:handoutMasterIdLst>
    <p:handoutMasterId r:id="rId26"/>
  </p:handoutMasterIdLst>
  <p:sldIdLst>
    <p:sldId id="256" r:id="rId2"/>
    <p:sldId id="435" r:id="rId3"/>
    <p:sldId id="445" r:id="rId4"/>
    <p:sldId id="450" r:id="rId5"/>
    <p:sldId id="452" r:id="rId6"/>
    <p:sldId id="431" r:id="rId7"/>
    <p:sldId id="430" r:id="rId8"/>
    <p:sldId id="438" r:id="rId9"/>
    <p:sldId id="432" r:id="rId10"/>
    <p:sldId id="433" r:id="rId11"/>
    <p:sldId id="441" r:id="rId12"/>
    <p:sldId id="436" r:id="rId13"/>
    <p:sldId id="442" r:id="rId14"/>
    <p:sldId id="443" r:id="rId15"/>
    <p:sldId id="458" r:id="rId16"/>
    <p:sldId id="454" r:id="rId17"/>
    <p:sldId id="455" r:id="rId18"/>
    <p:sldId id="444" r:id="rId19"/>
    <p:sldId id="423" r:id="rId20"/>
    <p:sldId id="420" r:id="rId21"/>
    <p:sldId id="421" r:id="rId22"/>
    <p:sldId id="422" r:id="rId23"/>
    <p:sldId id="440" r:id="rId2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833059-151C-4EB4-8015-B32525FAD5F1}">
          <p14:sldIdLst>
            <p14:sldId id="256"/>
            <p14:sldId id="435"/>
            <p14:sldId id="445"/>
            <p14:sldId id="450"/>
            <p14:sldId id="452"/>
            <p14:sldId id="431"/>
            <p14:sldId id="430"/>
            <p14:sldId id="438"/>
            <p14:sldId id="432"/>
            <p14:sldId id="433"/>
            <p14:sldId id="441"/>
            <p14:sldId id="436"/>
            <p14:sldId id="442"/>
            <p14:sldId id="443"/>
            <p14:sldId id="458"/>
            <p14:sldId id="454"/>
            <p14:sldId id="455"/>
            <p14:sldId id="444"/>
            <p14:sldId id="423"/>
            <p14:sldId id="420"/>
            <p14:sldId id="421"/>
            <p14:sldId id="422"/>
            <p14:sldId id="440"/>
          </p14:sldIdLst>
        </p14:section>
      </p14:sectionLst>
    </p:ext>
    <p:ext uri="{EFAFB233-063F-42B5-8137-9DF3F51BA10A}">
      <p15:sldGuideLst xmlns:p15="http://schemas.microsoft.com/office/powerpoint/2012/main">
        <p15:guide id="1" orient="horz" pos="165">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 Potterton" initials="PP" lastIdx="1" clrIdx="0">
    <p:extLst>
      <p:ext uri="{19B8F6BF-5375-455C-9EA6-DF929625EA0E}">
        <p15:presenceInfo xmlns:p15="http://schemas.microsoft.com/office/powerpoint/2012/main" userId="c29ec134e65a24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E9EDF4"/>
    <a:srgbClr val="FF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snapToObjects="1">
      <p:cViewPr varScale="1">
        <p:scale>
          <a:sx n="56" d="100"/>
          <a:sy n="56" d="100"/>
        </p:scale>
        <p:origin x="1522" y="254"/>
      </p:cViewPr>
      <p:guideLst>
        <p:guide orient="horz" pos="165"/>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47" d="100"/>
          <a:sy n="47" d="100"/>
        </p:scale>
        <p:origin x="2740"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Potterton" userId="c29ec134e65a2429" providerId="LiveId" clId="{4F2A24FE-C4B7-42D9-A42E-3EE4B6277D2D}"/>
    <pc:docChg chg="custSel modSld">
      <pc:chgData name="Phil Potterton" userId="c29ec134e65a2429" providerId="LiveId" clId="{4F2A24FE-C4B7-42D9-A42E-3EE4B6277D2D}" dt="2024-12-12T00:04:18.588" v="462" actId="20577"/>
      <pc:docMkLst>
        <pc:docMk/>
      </pc:docMkLst>
      <pc:sldChg chg="modNotes">
        <pc:chgData name="Phil Potterton" userId="c29ec134e65a2429" providerId="LiveId" clId="{4F2A24FE-C4B7-42D9-A42E-3EE4B6277D2D}" dt="2024-12-09T12:27:09.444" v="435" actId="20577"/>
        <pc:sldMkLst>
          <pc:docMk/>
          <pc:sldMk cId="3113238920" sldId="256"/>
        </pc:sldMkLst>
      </pc:sldChg>
      <pc:sldChg chg="modNotes">
        <pc:chgData name="Phil Potterton" userId="c29ec134e65a2429" providerId="LiveId" clId="{4F2A24FE-C4B7-42D9-A42E-3EE4B6277D2D}" dt="2024-12-09T12:06:52.915" v="367" actId="20577"/>
        <pc:sldMkLst>
          <pc:docMk/>
          <pc:sldMk cId="1669329897" sldId="420"/>
        </pc:sldMkLst>
      </pc:sldChg>
      <pc:sldChg chg="modSp mod modNotes">
        <pc:chgData name="Phil Potterton" userId="c29ec134e65a2429" providerId="LiveId" clId="{4F2A24FE-C4B7-42D9-A42E-3EE4B6277D2D}" dt="2024-12-12T00:04:18.588" v="462" actId="20577"/>
        <pc:sldMkLst>
          <pc:docMk/>
          <pc:sldMk cId="3488068439" sldId="421"/>
        </pc:sldMkLst>
        <pc:graphicFrameChg chg="modGraphic">
          <ac:chgData name="Phil Potterton" userId="c29ec134e65a2429" providerId="LiveId" clId="{4F2A24FE-C4B7-42D9-A42E-3EE4B6277D2D}" dt="2024-12-12T00:04:18.588" v="462" actId="20577"/>
          <ac:graphicFrameMkLst>
            <pc:docMk/>
            <pc:sldMk cId="3488068439" sldId="421"/>
            <ac:graphicFrameMk id="4" creationId="{2D43FFAC-C875-4217-1E5F-B51ED8A1930F}"/>
          </ac:graphicFrameMkLst>
        </pc:graphicFrameChg>
      </pc:sldChg>
      <pc:sldChg chg="modNotes">
        <pc:chgData name="Phil Potterton" userId="c29ec134e65a2429" providerId="LiveId" clId="{4F2A24FE-C4B7-42D9-A42E-3EE4B6277D2D}" dt="2024-12-09T12:08:29.958" v="405" actId="20577"/>
        <pc:sldMkLst>
          <pc:docMk/>
          <pc:sldMk cId="3714358093" sldId="422"/>
        </pc:sldMkLst>
      </pc:sldChg>
      <pc:sldChg chg="modNotes">
        <pc:chgData name="Phil Potterton" userId="c29ec134e65a2429" providerId="LiveId" clId="{4F2A24FE-C4B7-42D9-A42E-3EE4B6277D2D}" dt="2024-12-09T12:06:10.071" v="350" actId="20577"/>
        <pc:sldMkLst>
          <pc:docMk/>
          <pc:sldMk cId="1896495547" sldId="423"/>
        </pc:sldMkLst>
      </pc:sldChg>
      <pc:sldChg chg="modNotes">
        <pc:chgData name="Phil Potterton" userId="c29ec134e65a2429" providerId="LiveId" clId="{4F2A24FE-C4B7-42D9-A42E-3EE4B6277D2D}" dt="2024-12-09T11:58:27.197" v="199" actId="20577"/>
        <pc:sldMkLst>
          <pc:docMk/>
          <pc:sldMk cId="2082707671" sldId="430"/>
        </pc:sldMkLst>
      </pc:sldChg>
      <pc:sldChg chg="modNotes">
        <pc:chgData name="Phil Potterton" userId="c29ec134e65a2429" providerId="LiveId" clId="{4F2A24FE-C4B7-42D9-A42E-3EE4B6277D2D}" dt="2024-12-09T11:57:55.316" v="176" actId="6549"/>
        <pc:sldMkLst>
          <pc:docMk/>
          <pc:sldMk cId="4230538035" sldId="431"/>
        </pc:sldMkLst>
      </pc:sldChg>
      <pc:sldChg chg="modNotes">
        <pc:chgData name="Phil Potterton" userId="c29ec134e65a2429" providerId="LiveId" clId="{4F2A24FE-C4B7-42D9-A42E-3EE4B6277D2D}" dt="2024-12-09T11:54:01.829" v="3" actId="20577"/>
        <pc:sldMkLst>
          <pc:docMk/>
          <pc:sldMk cId="2510348758" sldId="435"/>
        </pc:sldMkLst>
      </pc:sldChg>
      <pc:sldChg chg="modNotes">
        <pc:chgData name="Phil Potterton" userId="c29ec134e65a2429" providerId="LiveId" clId="{4F2A24FE-C4B7-42D9-A42E-3EE4B6277D2D}" dt="2024-12-09T12:00:31.154" v="204" actId="20577"/>
        <pc:sldMkLst>
          <pc:docMk/>
          <pc:sldMk cId="1783677185" sldId="436"/>
        </pc:sldMkLst>
      </pc:sldChg>
      <pc:sldChg chg="modNotes">
        <pc:chgData name="Phil Potterton" userId="c29ec134e65a2429" providerId="LiveId" clId="{4F2A24FE-C4B7-42D9-A42E-3EE4B6277D2D}" dt="2024-12-09T12:00:50.714" v="205" actId="6549"/>
        <pc:sldMkLst>
          <pc:docMk/>
          <pc:sldMk cId="4112502544" sldId="442"/>
        </pc:sldMkLst>
      </pc:sldChg>
      <pc:sldChg chg="modNotes">
        <pc:chgData name="Phil Potterton" userId="c29ec134e65a2429" providerId="LiveId" clId="{4F2A24FE-C4B7-42D9-A42E-3EE4B6277D2D}" dt="2024-12-09T12:10:38.087" v="428" actId="20577"/>
        <pc:sldMkLst>
          <pc:docMk/>
          <pc:sldMk cId="441546074" sldId="444"/>
        </pc:sldMkLst>
      </pc:sldChg>
      <pc:sldChg chg="modNotes">
        <pc:chgData name="Phil Potterton" userId="c29ec134e65a2429" providerId="LiveId" clId="{4F2A24FE-C4B7-42D9-A42E-3EE4B6277D2D}" dt="2024-12-09T11:54:12.163" v="8" actId="6549"/>
        <pc:sldMkLst>
          <pc:docMk/>
          <pc:sldMk cId="2227477134" sldId="445"/>
        </pc:sldMkLst>
      </pc:sldChg>
      <pc:sldChg chg="modNotes">
        <pc:chgData name="Phil Potterton" userId="c29ec134e65a2429" providerId="LiveId" clId="{4F2A24FE-C4B7-42D9-A42E-3EE4B6277D2D}" dt="2024-12-09T11:55:21.146" v="15" actId="6549"/>
        <pc:sldMkLst>
          <pc:docMk/>
          <pc:sldMk cId="4128566903" sldId="450"/>
        </pc:sldMkLst>
      </pc:sldChg>
      <pc:sldChg chg="modNotes">
        <pc:chgData name="Phil Potterton" userId="c29ec134e65a2429" providerId="LiveId" clId="{4F2A24FE-C4B7-42D9-A42E-3EE4B6277D2D}" dt="2024-12-09T11:55:32.875" v="16" actId="6549"/>
        <pc:sldMkLst>
          <pc:docMk/>
          <pc:sldMk cId="515596932" sldId="452"/>
        </pc:sldMkLst>
      </pc:sldChg>
      <pc:sldChg chg="modNotes">
        <pc:chgData name="Phil Potterton" userId="c29ec134e65a2429" providerId="LiveId" clId="{4F2A24FE-C4B7-42D9-A42E-3EE4B6277D2D}" dt="2024-12-09T12:04:41.565" v="280" actId="20577"/>
        <pc:sldMkLst>
          <pc:docMk/>
          <pc:sldMk cId="253373819" sldId="455"/>
        </pc:sldMkLst>
      </pc:sldChg>
      <pc:sldChg chg="modNotes">
        <pc:chgData name="Phil Potterton" userId="c29ec134e65a2429" providerId="LiveId" clId="{4F2A24FE-C4B7-42D9-A42E-3EE4B6277D2D}" dt="2024-12-09T12:03:04.913" v="265" actId="6549"/>
        <pc:sldMkLst>
          <pc:docMk/>
          <pc:sldMk cId="4046497871" sldId="4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77739" cy="471054"/>
          </a:xfrm>
          <a:prstGeom prst="rect">
            <a:avLst/>
          </a:prstGeom>
        </p:spPr>
        <p:txBody>
          <a:bodyPr vert="horz" lIns="96609" tIns="48305" rIns="96609" bIns="48305" rtlCol="0"/>
          <a:lstStyle>
            <a:lvl1pPr algn="l">
              <a:defRPr sz="1300"/>
            </a:lvl1pPr>
          </a:lstStyle>
          <a:p>
            <a:endParaRPr lang="en-AU"/>
          </a:p>
        </p:txBody>
      </p:sp>
      <p:sp>
        <p:nvSpPr>
          <p:cNvPr id="3" name="Date Placeholder 2"/>
          <p:cNvSpPr>
            <a:spLocks noGrp="1"/>
          </p:cNvSpPr>
          <p:nvPr>
            <p:ph type="dt" sz="quarter" idx="1"/>
          </p:nvPr>
        </p:nvSpPr>
        <p:spPr>
          <a:xfrm>
            <a:off x="4023095" y="0"/>
            <a:ext cx="3077739" cy="471054"/>
          </a:xfrm>
          <a:prstGeom prst="rect">
            <a:avLst/>
          </a:prstGeom>
        </p:spPr>
        <p:txBody>
          <a:bodyPr vert="horz" lIns="96609" tIns="48305" rIns="96609" bIns="48305" rtlCol="0"/>
          <a:lstStyle>
            <a:lvl1pPr algn="r">
              <a:defRPr sz="1300"/>
            </a:lvl1pPr>
          </a:lstStyle>
          <a:p>
            <a:fld id="{47579278-15A7-4924-ADFA-F968952E3A15}" type="datetimeFigureOut">
              <a:rPr lang="en-AU" smtClean="0"/>
              <a:t>12/12/2024</a:t>
            </a:fld>
            <a:endParaRPr lang="en-AU"/>
          </a:p>
        </p:txBody>
      </p:sp>
      <p:sp>
        <p:nvSpPr>
          <p:cNvPr id="4" name="Footer Placeholder 3"/>
          <p:cNvSpPr>
            <a:spLocks noGrp="1"/>
          </p:cNvSpPr>
          <p:nvPr>
            <p:ph type="ftr" sz="quarter" idx="2"/>
          </p:nvPr>
        </p:nvSpPr>
        <p:spPr>
          <a:xfrm>
            <a:off x="4" y="8917428"/>
            <a:ext cx="3077739" cy="471053"/>
          </a:xfrm>
          <a:prstGeom prst="rect">
            <a:avLst/>
          </a:prstGeom>
        </p:spPr>
        <p:txBody>
          <a:bodyPr vert="horz" lIns="96609" tIns="48305" rIns="96609" bIns="48305" rtlCol="0" anchor="b"/>
          <a:lstStyle>
            <a:lvl1pPr algn="l">
              <a:defRPr sz="1300"/>
            </a:lvl1pPr>
          </a:lstStyle>
          <a:p>
            <a:endParaRPr lang="en-AU"/>
          </a:p>
        </p:txBody>
      </p:sp>
      <p:sp>
        <p:nvSpPr>
          <p:cNvPr id="5" name="Slide Number Placeholder 4"/>
          <p:cNvSpPr>
            <a:spLocks noGrp="1"/>
          </p:cNvSpPr>
          <p:nvPr>
            <p:ph type="sldNum" sz="quarter" idx="3"/>
          </p:nvPr>
        </p:nvSpPr>
        <p:spPr>
          <a:xfrm>
            <a:off x="4023095" y="8917428"/>
            <a:ext cx="3077739" cy="471053"/>
          </a:xfrm>
          <a:prstGeom prst="rect">
            <a:avLst/>
          </a:prstGeom>
        </p:spPr>
        <p:txBody>
          <a:bodyPr vert="horz" lIns="96609" tIns="48305" rIns="96609" bIns="48305" rtlCol="0" anchor="b"/>
          <a:lstStyle>
            <a:lvl1pPr algn="r">
              <a:defRPr sz="1300"/>
            </a:lvl1pPr>
          </a:lstStyle>
          <a:p>
            <a:fld id="{9B93EB71-4169-4BE0-B98C-1461A6DBA692}" type="slidenum">
              <a:rPr lang="en-AU" smtClean="0"/>
              <a:t>‹#›</a:t>
            </a:fld>
            <a:endParaRPr lang="en-AU"/>
          </a:p>
        </p:txBody>
      </p:sp>
    </p:spTree>
    <p:extLst>
      <p:ext uri="{BB962C8B-B14F-4D97-AF65-F5344CB8AC3E}">
        <p14:creationId xmlns:p14="http://schemas.microsoft.com/office/powerpoint/2010/main" val="20321117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7:00:01.567"/>
    </inkml:context>
    <inkml:brush xml:id="br0">
      <inkml:brushProperty name="width" value="0.035" units="cm"/>
      <inkml:brushProperty name="height" value="0.035" units="cm"/>
      <inkml:brushProperty name="color" value="#00A0D7"/>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7:00:02.236"/>
    </inkml:context>
    <inkml:brush xml:id="br0">
      <inkml:brushProperty name="width" value="0.035" units="cm"/>
      <inkml:brushProperty name="height" value="0.035" units="cm"/>
      <inkml:brushProperty name="color" value="#00A0D7"/>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7:00:02.757"/>
    </inkml:context>
    <inkml:brush xml:id="br0">
      <inkml:brushProperty name="width" value="0.035" units="cm"/>
      <inkml:brushProperty name="height" value="0.035" units="cm"/>
      <inkml:brushProperty name="color" value="#00A0D7"/>
    </inkml:brush>
  </inkml:definitions>
  <inkml:trace contextRef="#ctx0" brushRef="#br0">1144 95 24575,'-3'0'0,"-22"0"0,-65 0 0,-110-11 0,-197-27-3276,-31-8-1639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7:00:08.745"/>
    </inkml:context>
    <inkml:brush xml:id="br0">
      <inkml:brushProperty name="width" value="0.035" units="cm"/>
      <inkml:brushProperty name="height" value="0.035" units="cm"/>
      <inkml:brushProperty name="color" value="#00A0D7"/>
    </inkml:brush>
  </inkml:definitions>
  <inkml:trace contextRef="#ctx0" brushRef="#br0">1 1 24575,'0'10'0,"0"23"0,8 38 0,2 7-8191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7:00:13.976"/>
    </inkml:context>
    <inkml:brush xml:id="br0">
      <inkml:brushProperty name="width" value="0.035" units="cm"/>
      <inkml:brushProperty name="height" value="0.035" units="cm"/>
      <inkml:brushProperty name="color" value="#00A0D7"/>
    </inkml:brush>
  </inkml:definitions>
  <inkml:trace contextRef="#ctx0" brushRef="#br0">9 0 24575,'0'0'0,"0"0"0,0 0 0,0 0 0,-2 0 0,-1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7:00:21.442"/>
    </inkml:context>
    <inkml:brush xml:id="br0">
      <inkml:brushProperty name="width" value="0.035" units="cm"/>
      <inkml:brushProperty name="height" value="0.035" units="cm"/>
      <inkml:brushProperty name="color" value="#00A0D7"/>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7:00:24.337"/>
    </inkml:context>
    <inkml:brush xml:id="br0">
      <inkml:brushProperty name="width" value="0.035" units="cm"/>
      <inkml:brushProperty name="height" value="0.035" units="cm"/>
      <inkml:brushProperty name="color" value="#00A0D7"/>
    </inkml:brush>
  </inkml:definitions>
  <inkml:trace contextRef="#ctx0" brushRef="#br0">0 0 24575,'3'0'0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7:00:25.595"/>
    </inkml:context>
    <inkml:brush xml:id="br0">
      <inkml:brushProperty name="width" value="0.035" units="cm"/>
      <inkml:brushProperty name="height" value="0.035" units="cm"/>
      <inkml:brushProperty name="color" value="#00A0D7"/>
    </inkml:brush>
  </inkml:definitions>
  <inkml:trace contextRef="#ctx0" brushRef="#br0">1 7 24575,'5'0'0,"10"0"0,8 0 0,5-2 0,-2-2-8191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58" cy="471175"/>
          </a:xfrm>
          <a:prstGeom prst="rect">
            <a:avLst/>
          </a:prstGeom>
        </p:spPr>
        <p:txBody>
          <a:bodyPr vert="horz" lIns="91714" tIns="45857" rIns="91714" bIns="45857" rtlCol="0"/>
          <a:lstStyle>
            <a:lvl1pPr algn="l">
              <a:defRPr sz="1200"/>
            </a:lvl1pPr>
          </a:lstStyle>
          <a:p>
            <a:endParaRPr lang="en-AU"/>
          </a:p>
        </p:txBody>
      </p:sp>
      <p:sp>
        <p:nvSpPr>
          <p:cNvPr id="3" name="Date Placeholder 2"/>
          <p:cNvSpPr>
            <a:spLocks noGrp="1"/>
          </p:cNvSpPr>
          <p:nvPr>
            <p:ph type="dt" idx="1"/>
          </p:nvPr>
        </p:nvSpPr>
        <p:spPr>
          <a:xfrm>
            <a:off x="4022824" y="0"/>
            <a:ext cx="3078058" cy="471175"/>
          </a:xfrm>
          <a:prstGeom prst="rect">
            <a:avLst/>
          </a:prstGeom>
        </p:spPr>
        <p:txBody>
          <a:bodyPr vert="horz" lIns="91714" tIns="45857" rIns="91714" bIns="45857" rtlCol="0"/>
          <a:lstStyle>
            <a:lvl1pPr algn="r">
              <a:defRPr sz="1200"/>
            </a:lvl1pPr>
          </a:lstStyle>
          <a:p>
            <a:fld id="{F191F652-F803-4E51-A63F-7AAE53D33520}" type="datetimeFigureOut">
              <a:rPr lang="en-AU" smtClean="0"/>
              <a:t>12/12/2024</a:t>
            </a:fld>
            <a:endParaRPr lang="en-AU"/>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714" tIns="45857" rIns="91714" bIns="45857" rtlCol="0" anchor="ctr"/>
          <a:lstStyle/>
          <a:p>
            <a:endParaRPr lang="en-AU"/>
          </a:p>
        </p:txBody>
      </p:sp>
      <p:sp>
        <p:nvSpPr>
          <p:cNvPr id="5" name="Notes Placeholder 4"/>
          <p:cNvSpPr>
            <a:spLocks noGrp="1"/>
          </p:cNvSpPr>
          <p:nvPr>
            <p:ph type="body" sz="quarter" idx="3"/>
          </p:nvPr>
        </p:nvSpPr>
        <p:spPr>
          <a:xfrm>
            <a:off x="710567" y="4517548"/>
            <a:ext cx="5681343" cy="3697767"/>
          </a:xfrm>
          <a:prstGeom prst="rect">
            <a:avLst/>
          </a:prstGeom>
        </p:spPr>
        <p:txBody>
          <a:bodyPr vert="horz" lIns="91714" tIns="45857" rIns="91714" bIns="458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917300"/>
            <a:ext cx="3078058" cy="471175"/>
          </a:xfrm>
          <a:prstGeom prst="rect">
            <a:avLst/>
          </a:prstGeom>
        </p:spPr>
        <p:txBody>
          <a:bodyPr vert="horz" lIns="91714" tIns="45857" rIns="91714" bIns="45857" rtlCol="0" anchor="b"/>
          <a:lstStyle>
            <a:lvl1pPr algn="l">
              <a:defRPr sz="1200"/>
            </a:lvl1pPr>
          </a:lstStyle>
          <a:p>
            <a:endParaRPr lang="en-AU"/>
          </a:p>
        </p:txBody>
      </p:sp>
      <p:sp>
        <p:nvSpPr>
          <p:cNvPr id="7" name="Slide Number Placeholder 6"/>
          <p:cNvSpPr>
            <a:spLocks noGrp="1"/>
          </p:cNvSpPr>
          <p:nvPr>
            <p:ph type="sldNum" sz="quarter" idx="5"/>
          </p:nvPr>
        </p:nvSpPr>
        <p:spPr>
          <a:xfrm>
            <a:off x="4022824" y="8917300"/>
            <a:ext cx="3078058" cy="471175"/>
          </a:xfrm>
          <a:prstGeom prst="rect">
            <a:avLst/>
          </a:prstGeom>
        </p:spPr>
        <p:txBody>
          <a:bodyPr vert="horz" lIns="91714" tIns="45857" rIns="91714" bIns="45857" rtlCol="0" anchor="b"/>
          <a:lstStyle>
            <a:lvl1pPr algn="r">
              <a:defRPr sz="1200"/>
            </a:lvl1pPr>
          </a:lstStyle>
          <a:p>
            <a:fld id="{AC679438-48E5-482B-BD77-11A6F79D6334}" type="slidenum">
              <a:rPr lang="en-AU" smtClean="0"/>
              <a:t>‹#›</a:t>
            </a:fld>
            <a:endParaRPr lang="en-AU"/>
          </a:p>
        </p:txBody>
      </p:sp>
    </p:spTree>
    <p:extLst>
      <p:ext uri="{BB962C8B-B14F-4D97-AF65-F5344CB8AC3E}">
        <p14:creationId xmlns:p14="http://schemas.microsoft.com/office/powerpoint/2010/main" val="12504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211263"/>
            <a:ext cx="4225925" cy="3168650"/>
          </a:xfrm>
        </p:spPr>
      </p:sp>
      <p:sp>
        <p:nvSpPr>
          <p:cNvPr id="3" name="Notes Placeholder 2"/>
          <p:cNvSpPr>
            <a:spLocks noGrp="1"/>
          </p:cNvSpPr>
          <p:nvPr>
            <p:ph type="body" idx="1"/>
          </p:nvPr>
        </p:nvSpPr>
        <p:spPr/>
        <p:txBody>
          <a:bodyPr/>
          <a:lstStyle/>
          <a:p>
            <a:r>
              <a:rPr lang="en-AU" dirty="0"/>
              <a:t>How does the business case for Sydney to Newcastle high speed rail relate to the business case for Sydney-Brisbane? </a:t>
            </a:r>
          </a:p>
          <a:p>
            <a:endParaRPr lang="en-AU" dirty="0"/>
          </a:p>
          <a:p>
            <a:r>
              <a:rPr lang="en-AU" dirty="0"/>
              <a:t>One answer is that Sydney-Newcastle comprises around 20 per cent of a straighter, shorter, faster Sydney-Brisbane route. You can’t complete the second without undertaking the first.</a:t>
            </a:r>
          </a:p>
          <a:p>
            <a:endParaRPr lang="en-AU" dirty="0"/>
          </a:p>
          <a:p>
            <a:r>
              <a:rPr lang="en-AU" dirty="0"/>
              <a:t>Another answer is that the problems and opportunities of Sydney-Newcastle are very different from those of Sydney-Brisbane. Identifying problems and opportunities are where both the Infrastructure Australia guidelines and the ATAP guidelines encourage us to start the process of developing and analysing projects.</a:t>
            </a:r>
          </a:p>
          <a:p>
            <a:endParaRPr lang="en-AU" dirty="0"/>
          </a:p>
          <a:p>
            <a:r>
              <a:rPr lang="en-AU" dirty="0"/>
              <a:t>I was thinking about all this early in the year following Minister Catherine King’s announcement of the Sydney-Newcastle business case. I landed on the ‘route geography’ idea and hence this paper.</a:t>
            </a:r>
          </a:p>
          <a:p>
            <a:endParaRPr lang="en-AU" dirty="0"/>
          </a:p>
          <a:p>
            <a:r>
              <a:rPr lang="en-AU" dirty="0"/>
              <a:t>And here I’d </a:t>
            </a:r>
            <a:r>
              <a:rPr lang="en-AU"/>
              <a:t>like to </a:t>
            </a:r>
            <a:r>
              <a:rPr lang="en-AU" dirty="0"/>
              <a:t>thank the two anonymous referees who provided some helpful criticisms of </a:t>
            </a:r>
            <a:r>
              <a:rPr lang="en-AU"/>
              <a:t>the draft paper </a:t>
            </a:r>
            <a:r>
              <a:rPr lang="en-AU" dirty="0"/>
              <a:t>submitted in May.</a:t>
            </a:r>
          </a:p>
        </p:txBody>
      </p:sp>
      <p:sp>
        <p:nvSpPr>
          <p:cNvPr id="4" name="Slide Number Placeholder 3"/>
          <p:cNvSpPr>
            <a:spLocks noGrp="1"/>
          </p:cNvSpPr>
          <p:nvPr>
            <p:ph type="sldNum" sz="quarter" idx="5"/>
          </p:nvPr>
        </p:nvSpPr>
        <p:spPr/>
        <p:txBody>
          <a:bodyPr/>
          <a:lstStyle/>
          <a:p>
            <a:fld id="{AC679438-48E5-482B-BD77-11A6F79D6334}" type="slidenum">
              <a:rPr lang="en-AU" smtClean="0"/>
              <a:t>1</a:t>
            </a:fld>
            <a:endParaRPr lang="en-AU"/>
          </a:p>
        </p:txBody>
      </p:sp>
    </p:spTree>
    <p:extLst>
      <p:ext uri="{BB962C8B-B14F-4D97-AF65-F5344CB8AC3E}">
        <p14:creationId xmlns:p14="http://schemas.microsoft.com/office/powerpoint/2010/main" val="1955819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as the second bar from the left shows, that takes you to over four hours for a one way day trip – </a:t>
            </a:r>
            <a:r>
              <a:rPr lang="en-AU" dirty="0" err="1"/>
              <a:t>ie</a:t>
            </a:r>
            <a:r>
              <a:rPr lang="en-AU" dirty="0"/>
              <a:t> an estimated 255 minutes, compared with 215 currently.</a:t>
            </a:r>
          </a:p>
          <a:p>
            <a:endParaRPr lang="en-AU" dirty="0"/>
          </a:p>
          <a:p>
            <a:r>
              <a:rPr lang="en-AU" dirty="0"/>
              <a:t>So business and the community will face higher costs, either in converting day trips into longer trips, or by paying a growing premium in order to continue to be able to travel via the in demand, well located Sydney Airport.</a:t>
            </a:r>
          </a:p>
        </p:txBody>
      </p:sp>
      <p:sp>
        <p:nvSpPr>
          <p:cNvPr id="4" name="Slide Number Placeholder 3"/>
          <p:cNvSpPr>
            <a:spLocks noGrp="1"/>
          </p:cNvSpPr>
          <p:nvPr>
            <p:ph type="sldNum" sz="quarter" idx="5"/>
          </p:nvPr>
        </p:nvSpPr>
        <p:spPr/>
        <p:txBody>
          <a:bodyPr/>
          <a:lstStyle/>
          <a:p>
            <a:fld id="{AC679438-48E5-482B-BD77-11A6F79D6334}" type="slidenum">
              <a:rPr lang="en-AU" smtClean="0"/>
              <a:t>10</a:t>
            </a:fld>
            <a:endParaRPr lang="en-AU"/>
          </a:p>
        </p:txBody>
      </p:sp>
    </p:spTree>
    <p:extLst>
      <p:ext uri="{BB962C8B-B14F-4D97-AF65-F5344CB8AC3E}">
        <p14:creationId xmlns:p14="http://schemas.microsoft.com/office/powerpoint/2010/main" val="2763384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route geography 2, only two regional centres, Gold Coast and Ballarat, have average train speeds faster than self-drive and in Gold Coast’s case that’s because driving speeds are themselves low due to road congestion. </a:t>
            </a:r>
          </a:p>
          <a:p>
            <a:endParaRPr lang="en-AU" dirty="0"/>
          </a:p>
          <a:p>
            <a:r>
              <a:rPr lang="en-AU" dirty="0"/>
              <a:t>No regional centre has a service time within the 60 minute benchmark, so current arrangements effectively lock in increasing road congestion.</a:t>
            </a:r>
          </a:p>
        </p:txBody>
      </p:sp>
      <p:sp>
        <p:nvSpPr>
          <p:cNvPr id="4" name="Slide Number Placeholder 3"/>
          <p:cNvSpPr>
            <a:spLocks noGrp="1"/>
          </p:cNvSpPr>
          <p:nvPr>
            <p:ph type="sldNum" sz="quarter" idx="5"/>
          </p:nvPr>
        </p:nvSpPr>
        <p:spPr/>
        <p:txBody>
          <a:bodyPr/>
          <a:lstStyle/>
          <a:p>
            <a:fld id="{AC679438-48E5-482B-BD77-11A6F79D6334}" type="slidenum">
              <a:rPr lang="en-AU" smtClean="0"/>
              <a:t>11</a:t>
            </a:fld>
            <a:endParaRPr lang="en-AU"/>
          </a:p>
        </p:txBody>
      </p:sp>
    </p:spTree>
    <p:extLst>
      <p:ext uri="{BB962C8B-B14F-4D97-AF65-F5344CB8AC3E}">
        <p14:creationId xmlns:p14="http://schemas.microsoft.com/office/powerpoint/2010/main" val="1864429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Whereas self-drive works for day return purposes in RG2, nothing completely works in RG3, at distances from 200 km tops to 350 km from major capitals.</a:t>
            </a:r>
          </a:p>
          <a:p>
            <a:endParaRPr lang="en-AU" dirty="0"/>
          </a:p>
          <a:p>
            <a:r>
              <a:rPr lang="en-AU" dirty="0"/>
              <a:t>Trains are too slow for viable day return – for example five and a half hours from Taree to Sydney – air isn’t present, other than at Canberra – and even self-drive can be lengthy, </a:t>
            </a:r>
            <a:r>
              <a:rPr lang="en-AU" dirty="0" err="1"/>
              <a:t>ie</a:t>
            </a:r>
            <a:r>
              <a:rPr lang="en-AU" dirty="0"/>
              <a:t> just under four hours from Taree.</a:t>
            </a:r>
          </a:p>
        </p:txBody>
      </p:sp>
      <p:sp>
        <p:nvSpPr>
          <p:cNvPr id="4" name="Slide Number Placeholder 3"/>
          <p:cNvSpPr>
            <a:spLocks noGrp="1"/>
          </p:cNvSpPr>
          <p:nvPr>
            <p:ph type="sldNum" sz="quarter" idx="5"/>
          </p:nvPr>
        </p:nvSpPr>
        <p:spPr/>
        <p:txBody>
          <a:bodyPr/>
          <a:lstStyle/>
          <a:p>
            <a:fld id="{AC679438-48E5-482B-BD77-11A6F79D6334}" type="slidenum">
              <a:rPr lang="en-AU" smtClean="0"/>
              <a:t>12</a:t>
            </a:fld>
            <a:endParaRPr lang="en-AU"/>
          </a:p>
        </p:txBody>
      </p:sp>
    </p:spTree>
    <p:extLst>
      <p:ext uri="{BB962C8B-B14F-4D97-AF65-F5344CB8AC3E}">
        <p14:creationId xmlns:p14="http://schemas.microsoft.com/office/powerpoint/2010/main" val="331672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81100"/>
            <a:ext cx="4225925" cy="3168650"/>
          </a:xfrm>
        </p:spPr>
      </p:sp>
      <p:sp>
        <p:nvSpPr>
          <p:cNvPr id="3" name="Notes Placeholder 2"/>
          <p:cNvSpPr>
            <a:spLocks noGrp="1"/>
          </p:cNvSpPr>
          <p:nvPr>
            <p:ph type="body" idx="1"/>
          </p:nvPr>
        </p:nvSpPr>
        <p:spPr/>
        <p:txBody>
          <a:bodyPr/>
          <a:lstStyle/>
          <a:p>
            <a:r>
              <a:rPr lang="en-AU" dirty="0"/>
              <a:t>Finally, in RG4, at distances between 350 and 450 km, air offers a three hour city centre to city centre day return time. This is invaluable, but it’s also costly, with small aircraft in use and economies of traffic density not available.</a:t>
            </a:r>
          </a:p>
          <a:p>
            <a:endParaRPr lang="en-AU" dirty="0"/>
          </a:p>
          <a:p>
            <a:r>
              <a:rPr lang="en-AU" dirty="0"/>
              <a:t>Also peak period slots reserved for regional airlines at Sydney Airport haven’t increased since the scheme was established in 2001. A proposal is going through Parliament at the moment to slightly free that up, so we can wait and see how that works out. </a:t>
            </a:r>
          </a:p>
        </p:txBody>
      </p:sp>
      <p:sp>
        <p:nvSpPr>
          <p:cNvPr id="4" name="Slide Number Placeholder 3"/>
          <p:cNvSpPr>
            <a:spLocks noGrp="1"/>
          </p:cNvSpPr>
          <p:nvPr>
            <p:ph type="sldNum" sz="quarter" idx="5"/>
          </p:nvPr>
        </p:nvSpPr>
        <p:spPr/>
        <p:txBody>
          <a:bodyPr/>
          <a:lstStyle/>
          <a:p>
            <a:fld id="{AC679438-48E5-482B-BD77-11A6F79D6334}" type="slidenum">
              <a:rPr lang="en-AU" smtClean="0"/>
              <a:t>13</a:t>
            </a:fld>
            <a:endParaRPr lang="en-AU"/>
          </a:p>
        </p:txBody>
      </p:sp>
    </p:spTree>
    <p:extLst>
      <p:ext uri="{BB962C8B-B14F-4D97-AF65-F5344CB8AC3E}">
        <p14:creationId xmlns:p14="http://schemas.microsoft.com/office/powerpoint/2010/main" val="569803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85863"/>
            <a:ext cx="4225925" cy="3168650"/>
          </a:xfrm>
        </p:spPr>
      </p:sp>
      <p:sp>
        <p:nvSpPr>
          <p:cNvPr id="3" name="Notes Placeholder 2"/>
          <p:cNvSpPr>
            <a:spLocks noGrp="1"/>
          </p:cNvSpPr>
          <p:nvPr>
            <p:ph type="body" idx="1"/>
          </p:nvPr>
        </p:nvSpPr>
        <p:spPr>
          <a:xfrm>
            <a:off x="595223" y="4517548"/>
            <a:ext cx="5796687" cy="3697767"/>
          </a:xfrm>
        </p:spPr>
        <p:txBody>
          <a:bodyPr/>
          <a:lstStyle/>
          <a:p>
            <a:r>
              <a:rPr lang="en-AU" dirty="0"/>
              <a:t>So how can high speed rail, or sub high speed rail, address these problems?</a:t>
            </a:r>
          </a:p>
          <a:p>
            <a:endParaRPr lang="en-AU" dirty="0"/>
          </a:p>
          <a:p>
            <a:r>
              <a:rPr lang="en-AU" dirty="0"/>
              <a:t>The far right column shows a notional service time of 3 hours 23 minutes between Sydney and Melbourne for a train with a top speed of 350 kph.</a:t>
            </a:r>
          </a:p>
          <a:p>
            <a:endParaRPr lang="en-AU" dirty="0"/>
          </a:p>
          <a:p>
            <a:r>
              <a:rPr lang="en-AU" dirty="0"/>
              <a:t>The table also includes three lower speeds, 300, 250 and 200 and, moving to the left, you can see that the estimated service times are around 4 hours, 5 hours and 6 hours respectively.</a:t>
            </a:r>
          </a:p>
          <a:p>
            <a:endParaRPr lang="en-AU" dirty="0"/>
          </a:p>
          <a:p>
            <a:r>
              <a:rPr lang="en-AU" dirty="0"/>
              <a:t>A broad assumption is that all of these are stopping rather than non-stop services, so express services might well improve on the 3 hours 23. But the table does suggest that services with lesser top speeds mightn’t be quite fast enough. </a:t>
            </a:r>
          </a:p>
          <a:p>
            <a:endParaRPr lang="en-AU" dirty="0"/>
          </a:p>
        </p:txBody>
      </p:sp>
      <p:sp>
        <p:nvSpPr>
          <p:cNvPr id="4" name="Slide Number Placeholder 3"/>
          <p:cNvSpPr>
            <a:spLocks noGrp="1"/>
          </p:cNvSpPr>
          <p:nvPr>
            <p:ph type="sldNum" sz="quarter" idx="5"/>
          </p:nvPr>
        </p:nvSpPr>
        <p:spPr/>
        <p:txBody>
          <a:bodyPr/>
          <a:lstStyle/>
          <a:p>
            <a:fld id="{AC679438-48E5-482B-BD77-11A6F79D6334}" type="slidenum">
              <a:rPr lang="en-AU" smtClean="0"/>
              <a:t>14</a:t>
            </a:fld>
            <a:endParaRPr lang="en-AU"/>
          </a:p>
        </p:txBody>
      </p:sp>
    </p:spTree>
    <p:extLst>
      <p:ext uri="{BB962C8B-B14F-4D97-AF65-F5344CB8AC3E}">
        <p14:creationId xmlns:p14="http://schemas.microsoft.com/office/powerpoint/2010/main" val="287575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32B9-4FDC-99DD-877C-5D341574A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9880C-0EFB-ACEA-0174-E50A526F566A}"/>
              </a:ext>
            </a:extLst>
          </p:cNvPr>
          <p:cNvSpPr>
            <a:spLocks noGrp="1" noRot="1" noChangeAspect="1"/>
          </p:cNvSpPr>
          <p:nvPr>
            <p:ph type="sldImg"/>
          </p:nvPr>
        </p:nvSpPr>
        <p:spPr>
          <a:xfrm>
            <a:off x="1438275" y="1181100"/>
            <a:ext cx="4225925" cy="3168650"/>
          </a:xfrm>
        </p:spPr>
      </p:sp>
      <p:sp>
        <p:nvSpPr>
          <p:cNvPr id="3" name="Notes Placeholder 2">
            <a:extLst>
              <a:ext uri="{FF2B5EF4-FFF2-40B4-BE49-F238E27FC236}">
                <a16:creationId xmlns:a16="http://schemas.microsoft.com/office/drawing/2014/main" id="{83243B10-8FC8-B627-599E-BF3CB662A48B}"/>
              </a:ext>
            </a:extLst>
          </p:cNvPr>
          <p:cNvSpPr>
            <a:spLocks noGrp="1"/>
          </p:cNvSpPr>
          <p:nvPr>
            <p:ph type="body" idx="1"/>
          </p:nvPr>
        </p:nvSpPr>
        <p:spPr/>
        <p:txBody>
          <a:bodyPr/>
          <a:lstStyle/>
          <a:p>
            <a:r>
              <a:rPr lang="en-AU" dirty="0"/>
              <a:t>In addition, if air-competitive services operating at a conveniently sited station or stations can be provided, airport capacity relief should benefit locations outside the high speed rail footprint, as well as those within it.</a:t>
            </a:r>
          </a:p>
          <a:p>
            <a:endParaRPr lang="en-AU" dirty="0"/>
          </a:p>
          <a:p>
            <a:r>
              <a:rPr lang="en-AU" dirty="0"/>
              <a:t>Just under half of flights at Sydney Airport are within the footprint – excluding Adelaide here, as a Melbourne-Adelaide HSR link would be unlikely to reduce flights between Sydney and Adelaide. So if 50 per cent of footprint flights at the airport were no longer required, that would release around a quarter of the airport capacity for flights to and from elsewhere, including overseas.</a:t>
            </a:r>
          </a:p>
          <a:p>
            <a:endParaRPr lang="en-AU" dirty="0"/>
          </a:p>
          <a:p>
            <a:r>
              <a:rPr lang="en-AU" dirty="0"/>
              <a:t>This is an important – and often overlooked – aspect of the broad national case for high speed rail. </a:t>
            </a:r>
          </a:p>
        </p:txBody>
      </p:sp>
      <p:sp>
        <p:nvSpPr>
          <p:cNvPr id="4" name="Slide Number Placeholder 3">
            <a:extLst>
              <a:ext uri="{FF2B5EF4-FFF2-40B4-BE49-F238E27FC236}">
                <a16:creationId xmlns:a16="http://schemas.microsoft.com/office/drawing/2014/main" id="{D7BD1FF6-87C8-7EA4-73B1-887F9CBD7E6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679438-48E5-482B-BD77-11A6F79D6334}"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2178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81100"/>
            <a:ext cx="4225925" cy="3168650"/>
          </a:xfrm>
        </p:spPr>
      </p:sp>
      <p:sp>
        <p:nvSpPr>
          <p:cNvPr id="3" name="Notes Placeholder 2"/>
          <p:cNvSpPr>
            <a:spLocks noGrp="1"/>
          </p:cNvSpPr>
          <p:nvPr>
            <p:ph type="body" idx="1"/>
          </p:nvPr>
        </p:nvSpPr>
        <p:spPr>
          <a:xfrm>
            <a:off x="465827" y="4517548"/>
            <a:ext cx="5926084" cy="4548814"/>
          </a:xfrm>
        </p:spPr>
        <p:txBody>
          <a:bodyPr/>
          <a:lstStyle/>
          <a:p>
            <a:r>
              <a:rPr lang="en-AU" dirty="0"/>
              <a:t>In contrast to RG1, in RG2, for a destination such as Shepparton, 250 kph trains are close to being fast enough to deliver one hour service times to Melbourne that are favourable for commuting. Shepparton’s self-drive time is 2 hours 11 minutes, so even at the lowest speed in the table, 200 kph, there would be a large time saving relative to driving.</a:t>
            </a:r>
          </a:p>
          <a:p>
            <a:endParaRPr lang="en-AU" dirty="0"/>
          </a:p>
        </p:txBody>
      </p:sp>
      <p:sp>
        <p:nvSpPr>
          <p:cNvPr id="4" name="Slide Number Placeholder 3"/>
          <p:cNvSpPr>
            <a:spLocks noGrp="1"/>
          </p:cNvSpPr>
          <p:nvPr>
            <p:ph type="sldNum" sz="quarter" idx="5"/>
          </p:nvPr>
        </p:nvSpPr>
        <p:spPr/>
        <p:txBody>
          <a:bodyPr/>
          <a:lstStyle/>
          <a:p>
            <a:fld id="{AC679438-48E5-482B-BD77-11A6F79D6334}" type="slidenum">
              <a:rPr lang="en-AU" smtClean="0"/>
              <a:t>16</a:t>
            </a:fld>
            <a:endParaRPr lang="en-AU"/>
          </a:p>
        </p:txBody>
      </p:sp>
    </p:spTree>
    <p:extLst>
      <p:ext uri="{BB962C8B-B14F-4D97-AF65-F5344CB8AC3E}">
        <p14:creationId xmlns:p14="http://schemas.microsoft.com/office/powerpoint/2010/main" val="3453947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9513"/>
            <a:ext cx="4225925" cy="3168650"/>
          </a:xfrm>
        </p:spPr>
      </p:sp>
      <p:sp>
        <p:nvSpPr>
          <p:cNvPr id="3" name="Notes Placeholder 2"/>
          <p:cNvSpPr>
            <a:spLocks noGrp="1"/>
          </p:cNvSpPr>
          <p:nvPr>
            <p:ph type="body" idx="1"/>
          </p:nvPr>
        </p:nvSpPr>
        <p:spPr/>
        <p:txBody>
          <a:bodyPr/>
          <a:lstStyle/>
          <a:p>
            <a:r>
              <a:rPr lang="en-AU" dirty="0"/>
              <a:t>It’s open for debate how relevant it is to focus on the service times achievable at 250 kph for locations further from the major capitals in RG3 and RG4. That’s because these imply five hour Sydney-Melbourne times which wouldn’t be air-competitive – for time-sensitive passengers at least – and the services therefore might never be contemplated. </a:t>
            </a:r>
          </a:p>
          <a:p>
            <a:endParaRPr lang="en-AU" dirty="0"/>
          </a:p>
          <a:p>
            <a:r>
              <a:rPr lang="en-AU" dirty="0"/>
              <a:t>However, if they did eventuate, all of the regional centres would have service times within two and a half hours – which are still very positive for day return travel, particularly with higher ‘through’ service frequencies likely than with air.</a:t>
            </a:r>
          </a:p>
          <a:p>
            <a:endParaRPr lang="en-AU" dirty="0"/>
          </a:p>
          <a:p>
            <a:endParaRPr lang="en-AU" dirty="0"/>
          </a:p>
        </p:txBody>
      </p:sp>
      <p:sp>
        <p:nvSpPr>
          <p:cNvPr id="4" name="Slide Number Placeholder 3"/>
          <p:cNvSpPr>
            <a:spLocks noGrp="1"/>
          </p:cNvSpPr>
          <p:nvPr>
            <p:ph type="sldNum" sz="quarter" idx="5"/>
          </p:nvPr>
        </p:nvSpPr>
        <p:spPr/>
        <p:txBody>
          <a:bodyPr/>
          <a:lstStyle/>
          <a:p>
            <a:fld id="{AC679438-48E5-482B-BD77-11A6F79D6334}" type="slidenum">
              <a:rPr lang="en-AU" smtClean="0"/>
              <a:t>17</a:t>
            </a:fld>
            <a:endParaRPr lang="en-AU"/>
          </a:p>
        </p:txBody>
      </p:sp>
    </p:spTree>
    <p:extLst>
      <p:ext uri="{BB962C8B-B14F-4D97-AF65-F5344CB8AC3E}">
        <p14:creationId xmlns:p14="http://schemas.microsoft.com/office/powerpoint/2010/main" val="3406493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567" y="4517548"/>
            <a:ext cx="5681343" cy="4870927"/>
          </a:xfrm>
        </p:spPr>
        <p:txBody>
          <a:bodyPr/>
          <a:lstStyle/>
          <a:p>
            <a:r>
              <a:rPr lang="en-AU" dirty="0"/>
              <a:t>I identify four resulting opportunities.</a:t>
            </a:r>
          </a:p>
          <a:p>
            <a:endParaRPr lang="en-AU" dirty="0"/>
          </a:p>
          <a:p>
            <a:r>
              <a:rPr lang="en-AU" dirty="0"/>
              <a:t>First, by extending commutable distances , there are opportunities for housing supply that would be newly within range of jobs in major capitals. So that’s, if you like, the first round of population growth shift towards regional centres.</a:t>
            </a:r>
          </a:p>
          <a:p>
            <a:endParaRPr lang="en-AU" dirty="0"/>
          </a:p>
          <a:p>
            <a:r>
              <a:rPr lang="en-AU" dirty="0"/>
              <a:t>Secondly, by reducing the time costs of travel between separate cities to very low levels, there are new opportunities for business reorganisation, growth and specialisation.</a:t>
            </a:r>
          </a:p>
          <a:p>
            <a:endParaRPr lang="en-AU" dirty="0"/>
          </a:p>
          <a:p>
            <a:r>
              <a:rPr lang="en-AU" dirty="0"/>
              <a:t>Thirdly, hospitals in smaller regional centres rely critically on visiting medical specialists who are based in the capital cities. There’s a role for high speed and sub high speed rail in underpinning aspects of the basic social functioning of a number of regional centres.</a:t>
            </a:r>
          </a:p>
          <a:p>
            <a:endParaRPr lang="en-AU" dirty="0"/>
          </a:p>
          <a:p>
            <a:r>
              <a:rPr lang="en-AU" dirty="0"/>
              <a:t>Finally, assuming future zero emission electric powering, high speed rail can contribute to a net zero emission transport sector through mode switching from air to rail. This opportunity arises from the uncertainty about both pathway and timing for decarbonisation of large passenger jet aircraft. </a:t>
            </a:r>
          </a:p>
        </p:txBody>
      </p:sp>
      <p:sp>
        <p:nvSpPr>
          <p:cNvPr id="4" name="Slide Number Placeholder 3"/>
          <p:cNvSpPr>
            <a:spLocks noGrp="1"/>
          </p:cNvSpPr>
          <p:nvPr>
            <p:ph type="sldNum" sz="quarter" idx="5"/>
          </p:nvPr>
        </p:nvSpPr>
        <p:spPr/>
        <p:txBody>
          <a:bodyPr/>
          <a:lstStyle/>
          <a:p>
            <a:fld id="{AC679438-48E5-482B-BD77-11A6F79D6334}" type="slidenum">
              <a:rPr lang="en-AU" smtClean="0"/>
              <a:t>18</a:t>
            </a:fld>
            <a:endParaRPr lang="en-AU" dirty="0"/>
          </a:p>
        </p:txBody>
      </p:sp>
    </p:spTree>
    <p:extLst>
      <p:ext uri="{BB962C8B-B14F-4D97-AF65-F5344CB8AC3E}">
        <p14:creationId xmlns:p14="http://schemas.microsoft.com/office/powerpoint/2010/main" val="3780332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81100"/>
            <a:ext cx="4225925" cy="3168650"/>
          </a:xfrm>
        </p:spPr>
      </p:sp>
      <p:sp>
        <p:nvSpPr>
          <p:cNvPr id="3" name="Notes Placeholder 2"/>
          <p:cNvSpPr>
            <a:spLocks noGrp="1"/>
          </p:cNvSpPr>
          <p:nvPr>
            <p:ph type="body" idx="1"/>
          </p:nvPr>
        </p:nvSpPr>
        <p:spPr>
          <a:xfrm>
            <a:off x="710567" y="4517548"/>
            <a:ext cx="5681343" cy="4870927"/>
          </a:xfrm>
        </p:spPr>
        <p:txBody>
          <a:bodyPr/>
          <a:lstStyle/>
          <a:p>
            <a:r>
              <a:rPr lang="en-AU" dirty="0"/>
              <a:t>There isn’t time to go through the list of opportunities route geography by route geography, so I’ll confine myself to the ‘better business productivity’ opportunity where you’ll see question marks for major capital to major capital on the left and ticks in all the regional route geographies.</a:t>
            </a:r>
          </a:p>
          <a:p>
            <a:endParaRPr lang="en-AU" dirty="0"/>
          </a:p>
          <a:p>
            <a:r>
              <a:rPr lang="en-AU" dirty="0"/>
              <a:t>The literature emphasises the idea of ‘economic convergence’ between larger wealthier cities and smaller ones through high speed rail and the regional RG ticks are consistent with that. Impacts in the larger cities are less clear.</a:t>
            </a:r>
          </a:p>
          <a:p>
            <a:endParaRPr lang="en-AU" dirty="0"/>
          </a:p>
          <a:p>
            <a:r>
              <a:rPr lang="en-AU" dirty="0"/>
              <a:t>However with Sydney and Melbourne having grown faster than the rest of the country over the past 30 years, alongside </a:t>
            </a:r>
            <a:r>
              <a:rPr lang="en-AU" dirty="0" err="1"/>
              <a:t>comparablyy</a:t>
            </a:r>
            <a:r>
              <a:rPr lang="en-AU" dirty="0"/>
              <a:t> rapid growth in air travel between these cities, I wouldn’t dismiss the idea of positive productivity impacts in these cities through high speed rail, as well as in regional centres. </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AC679438-48E5-482B-BD77-11A6F79D6334}" type="slidenum">
              <a:rPr lang="en-AU" smtClean="0"/>
              <a:t>19</a:t>
            </a:fld>
            <a:endParaRPr lang="en-AU"/>
          </a:p>
        </p:txBody>
      </p:sp>
    </p:spTree>
    <p:extLst>
      <p:ext uri="{BB962C8B-B14F-4D97-AF65-F5344CB8AC3E}">
        <p14:creationId xmlns:p14="http://schemas.microsoft.com/office/powerpoint/2010/main" val="123294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8564" y="5046662"/>
            <a:ext cx="5681343" cy="3697767"/>
          </a:xfrm>
        </p:spPr>
        <p:txBody>
          <a:bodyPr/>
          <a:lstStyle/>
          <a:p>
            <a:r>
              <a:rPr lang="en-AU" dirty="0"/>
              <a:t>So I’m going to talk about:</a:t>
            </a:r>
          </a:p>
          <a:p>
            <a:endParaRPr lang="en-AU" dirty="0"/>
          </a:p>
          <a:p>
            <a:r>
              <a:rPr lang="en-AU" dirty="0"/>
              <a:t>Rail definitions</a:t>
            </a:r>
          </a:p>
          <a:p>
            <a:r>
              <a:rPr lang="en-AU" dirty="0"/>
              <a:t>The network and service footprint analysed in the paper</a:t>
            </a:r>
          </a:p>
          <a:p>
            <a:r>
              <a:rPr lang="en-AU" dirty="0"/>
              <a:t>The route geography idea and application</a:t>
            </a:r>
          </a:p>
          <a:p>
            <a:r>
              <a:rPr lang="en-AU" dirty="0"/>
              <a:t>Transport problems of the route geographies</a:t>
            </a:r>
          </a:p>
          <a:p>
            <a:r>
              <a:rPr lang="en-AU" dirty="0"/>
              <a:t>Addressing the problems with high speed rail</a:t>
            </a:r>
          </a:p>
          <a:p>
            <a:r>
              <a:rPr lang="en-AU" dirty="0"/>
              <a:t>Resulting opportunities and</a:t>
            </a:r>
          </a:p>
          <a:p>
            <a:r>
              <a:rPr lang="en-AU" dirty="0"/>
              <a:t>Business case implications</a:t>
            </a:r>
          </a:p>
          <a:p>
            <a:endParaRPr lang="en-AU" dirty="0"/>
          </a:p>
          <a:p>
            <a:pPr marL="228600" indent="-228600">
              <a:buAutoNum type="arabicPlain" startAt="6"/>
            </a:pPr>
            <a:endParaRPr lang="en-AU" dirty="0"/>
          </a:p>
          <a:p>
            <a:pPr marL="228600" indent="-228600">
              <a:buAutoNum type="arabicPlain" startAt="6"/>
            </a:pPr>
            <a:endParaRPr lang="en-AU" dirty="0"/>
          </a:p>
        </p:txBody>
      </p:sp>
      <p:sp>
        <p:nvSpPr>
          <p:cNvPr id="4" name="Slide Number Placeholder 3"/>
          <p:cNvSpPr>
            <a:spLocks noGrp="1"/>
          </p:cNvSpPr>
          <p:nvPr>
            <p:ph type="sldNum" sz="quarter" idx="5"/>
          </p:nvPr>
        </p:nvSpPr>
        <p:spPr/>
        <p:txBody>
          <a:bodyPr/>
          <a:lstStyle/>
          <a:p>
            <a:fld id="{AC679438-48E5-482B-BD77-11A6F79D6334}" type="slidenum">
              <a:rPr lang="en-AU" smtClean="0"/>
              <a:t>2</a:t>
            </a:fld>
            <a:endParaRPr lang="en-AU"/>
          </a:p>
        </p:txBody>
      </p:sp>
    </p:spTree>
    <p:extLst>
      <p:ext uri="{BB962C8B-B14F-4D97-AF65-F5344CB8AC3E}">
        <p14:creationId xmlns:p14="http://schemas.microsoft.com/office/powerpoint/2010/main" val="3814705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Finally,  I see three main sets of implications for business cases: helping specify the project, helping specify the strategic case for the project and – hopefully at this stage, as we’ll need to see how this plays out – informing the analysis.</a:t>
            </a:r>
          </a:p>
          <a:p>
            <a:endParaRPr lang="en-AU" dirty="0"/>
          </a:p>
          <a:p>
            <a:r>
              <a:rPr lang="en-AU" dirty="0"/>
              <a:t>In terms of specifying the project, the slide points to two examples. </a:t>
            </a:r>
          </a:p>
          <a:p>
            <a:endParaRPr lang="en-AU" dirty="0"/>
          </a:p>
          <a:p>
            <a:r>
              <a:rPr lang="en-AU" dirty="0"/>
              <a:t>The problem/opportunity mix of RG1 calls for trains that can reach speeds that achieve air-competitive times, while the problem/opportunity mix of RG2 points to the importance of maximising access to fast service times for residents. This could be either through having closer spaced stations on the line, or through trains operating on the high speed line also being able to traverse existing lines. </a:t>
            </a:r>
          </a:p>
        </p:txBody>
      </p:sp>
      <p:sp>
        <p:nvSpPr>
          <p:cNvPr id="4" name="Slide Number Placeholder 3"/>
          <p:cNvSpPr>
            <a:spLocks noGrp="1"/>
          </p:cNvSpPr>
          <p:nvPr>
            <p:ph type="sldNum" sz="quarter" idx="5"/>
          </p:nvPr>
        </p:nvSpPr>
        <p:spPr/>
        <p:txBody>
          <a:bodyPr/>
          <a:lstStyle/>
          <a:p>
            <a:fld id="{AC679438-48E5-482B-BD77-11A6F79D6334}" type="slidenum">
              <a:rPr lang="en-AU" smtClean="0"/>
              <a:t>20</a:t>
            </a:fld>
            <a:endParaRPr lang="en-AU"/>
          </a:p>
        </p:txBody>
      </p:sp>
    </p:spTree>
    <p:extLst>
      <p:ext uri="{BB962C8B-B14F-4D97-AF65-F5344CB8AC3E}">
        <p14:creationId xmlns:p14="http://schemas.microsoft.com/office/powerpoint/2010/main" val="3729877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Secondly, the route geographies can help acknowledge the diversity of policy objectives for high speed rail. This is important for the strategic business case. </a:t>
            </a:r>
          </a:p>
          <a:p>
            <a:endParaRPr lang="en-AU" dirty="0"/>
          </a:p>
          <a:p>
            <a:r>
              <a:rPr lang="en-AU" dirty="0"/>
              <a:t>I’ve identified four transport policy objectives in the table and I’d argue that each is best understood in relation to one specific route geography, rather than to high </a:t>
            </a:r>
          </a:p>
          <a:p>
            <a:r>
              <a:rPr lang="en-AU" dirty="0"/>
              <a:t>speed rail more generally.</a:t>
            </a:r>
          </a:p>
          <a:p>
            <a:endParaRPr lang="en-AU" dirty="0"/>
          </a:p>
          <a:p>
            <a:r>
              <a:rPr lang="en-AU" dirty="0"/>
              <a:t>The objectives are: strengthening the nation’s air transport system in RG1, reducing or </a:t>
            </a:r>
            <a:r>
              <a:rPr lang="en-AU" dirty="0" err="1"/>
              <a:t>preempting</a:t>
            </a:r>
            <a:r>
              <a:rPr lang="en-AU" dirty="0"/>
              <a:t> road congestion in RG2, introducing convenient day return travel in RG3 and reducing the cost of day return travel in RG4.</a:t>
            </a:r>
          </a:p>
          <a:p>
            <a:endParaRPr lang="en-AU" dirty="0"/>
          </a:p>
        </p:txBody>
      </p:sp>
      <p:sp>
        <p:nvSpPr>
          <p:cNvPr id="4" name="Slide Number Placeholder 3"/>
          <p:cNvSpPr>
            <a:spLocks noGrp="1"/>
          </p:cNvSpPr>
          <p:nvPr>
            <p:ph type="sldNum" sz="quarter" idx="5"/>
          </p:nvPr>
        </p:nvSpPr>
        <p:spPr/>
        <p:txBody>
          <a:bodyPr/>
          <a:lstStyle/>
          <a:p>
            <a:fld id="{AC679438-48E5-482B-BD77-11A6F79D6334}" type="slidenum">
              <a:rPr lang="en-AU" smtClean="0"/>
              <a:t>21</a:t>
            </a:fld>
            <a:endParaRPr lang="en-AU"/>
          </a:p>
        </p:txBody>
      </p:sp>
    </p:spTree>
    <p:extLst>
      <p:ext uri="{BB962C8B-B14F-4D97-AF65-F5344CB8AC3E}">
        <p14:creationId xmlns:p14="http://schemas.microsoft.com/office/powerpoint/2010/main" val="417896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thirdly I’d expect that both demand analysis and economic analysis can be enhanced through focusing on the route geographies. </a:t>
            </a:r>
          </a:p>
          <a:p>
            <a:endParaRPr lang="en-AU" dirty="0"/>
          </a:p>
          <a:p>
            <a:r>
              <a:rPr lang="en-AU" dirty="0"/>
              <a:t>But appraisal methodology is a topic of its own.</a:t>
            </a:r>
          </a:p>
          <a:p>
            <a:endParaRPr lang="en-AU" dirty="0"/>
          </a:p>
          <a:p>
            <a:r>
              <a:rPr lang="en-AU" dirty="0"/>
              <a:t>I’ll leave it there, other than to note that background research in two areas could be particularly helpful: research into day return travel in Australia by all modes and into business location decisions, including the relationship with business travel options.</a:t>
            </a:r>
          </a:p>
        </p:txBody>
      </p:sp>
      <p:sp>
        <p:nvSpPr>
          <p:cNvPr id="4" name="Slide Number Placeholder 3"/>
          <p:cNvSpPr>
            <a:spLocks noGrp="1"/>
          </p:cNvSpPr>
          <p:nvPr>
            <p:ph type="sldNum" sz="quarter" idx="5"/>
          </p:nvPr>
        </p:nvSpPr>
        <p:spPr/>
        <p:txBody>
          <a:bodyPr/>
          <a:lstStyle/>
          <a:p>
            <a:fld id="{AC679438-48E5-482B-BD77-11A6F79D6334}" type="slidenum">
              <a:rPr lang="en-AU" smtClean="0"/>
              <a:t>22</a:t>
            </a:fld>
            <a:endParaRPr lang="en-AU"/>
          </a:p>
        </p:txBody>
      </p:sp>
    </p:spTree>
    <p:extLst>
      <p:ext uri="{BB962C8B-B14F-4D97-AF65-F5344CB8AC3E}">
        <p14:creationId xmlns:p14="http://schemas.microsoft.com/office/powerpoint/2010/main" val="1055723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C679438-48E5-482B-BD77-11A6F79D6334}" type="slidenum">
              <a:rPr lang="en-AU" smtClean="0"/>
              <a:t>23</a:t>
            </a:fld>
            <a:endParaRPr lang="en-AU"/>
          </a:p>
        </p:txBody>
      </p:sp>
    </p:spTree>
    <p:extLst>
      <p:ext uri="{BB962C8B-B14F-4D97-AF65-F5344CB8AC3E}">
        <p14:creationId xmlns:p14="http://schemas.microsoft.com/office/powerpoint/2010/main" val="96293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top row is essentially as per the High Speed Rail Authority Act, which defines high speed trains as ‘capable of travelling at speeds exceeding 250 km/hr’ and with  observed top operating speeds often between 300 and 350. </a:t>
            </a:r>
          </a:p>
          <a:p>
            <a:endParaRPr lang="en-AU" dirty="0"/>
          </a:p>
          <a:p>
            <a:r>
              <a:rPr lang="en-AU" dirty="0"/>
              <a:t>The second row, sub-high speed rail, is my own term, used here, for clarity and where services would also require a fully electrified network. </a:t>
            </a:r>
          </a:p>
          <a:p>
            <a:endParaRPr lang="en-AU" dirty="0"/>
          </a:p>
        </p:txBody>
      </p:sp>
      <p:sp>
        <p:nvSpPr>
          <p:cNvPr id="4" name="Slide Number Placeholder 3"/>
          <p:cNvSpPr>
            <a:spLocks noGrp="1"/>
          </p:cNvSpPr>
          <p:nvPr>
            <p:ph type="sldNum" sz="quarter" idx="5"/>
          </p:nvPr>
        </p:nvSpPr>
        <p:spPr/>
        <p:txBody>
          <a:bodyPr/>
          <a:lstStyle/>
          <a:p>
            <a:fld id="{AC679438-48E5-482B-BD77-11A6F79D6334}" type="slidenum">
              <a:rPr lang="en-AU" smtClean="0"/>
              <a:t>3</a:t>
            </a:fld>
            <a:endParaRPr lang="en-AU"/>
          </a:p>
        </p:txBody>
      </p:sp>
    </p:spTree>
    <p:extLst>
      <p:ext uri="{BB962C8B-B14F-4D97-AF65-F5344CB8AC3E}">
        <p14:creationId xmlns:p14="http://schemas.microsoft.com/office/powerpoint/2010/main" val="288513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873B1-8716-6021-7243-1ECEA44C9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F7A5C-58F6-8372-B53B-09EA62040F25}"/>
              </a:ext>
            </a:extLst>
          </p:cNvPr>
          <p:cNvSpPr>
            <a:spLocks noGrp="1" noRot="1" noChangeAspect="1"/>
          </p:cNvSpPr>
          <p:nvPr>
            <p:ph type="sldImg"/>
          </p:nvPr>
        </p:nvSpPr>
        <p:spPr>
          <a:xfrm>
            <a:off x="1438275" y="1179513"/>
            <a:ext cx="4225925" cy="3168650"/>
          </a:xfrm>
        </p:spPr>
      </p:sp>
      <p:sp>
        <p:nvSpPr>
          <p:cNvPr id="3" name="Notes Placeholder 2">
            <a:extLst>
              <a:ext uri="{FF2B5EF4-FFF2-40B4-BE49-F238E27FC236}">
                <a16:creationId xmlns:a16="http://schemas.microsoft.com/office/drawing/2014/main" id="{962BBBC3-A1F7-32A4-90B7-0663BF869FBE}"/>
              </a:ext>
            </a:extLst>
          </p:cNvPr>
          <p:cNvSpPr>
            <a:spLocks noGrp="1"/>
          </p:cNvSpPr>
          <p:nvPr>
            <p:ph type="body" idx="1"/>
          </p:nvPr>
        </p:nvSpPr>
        <p:spPr/>
        <p:txBody>
          <a:bodyPr/>
          <a:lstStyle/>
          <a:p>
            <a:r>
              <a:rPr lang="en-AU" dirty="0"/>
              <a:t>In the paper I explain the network and service mix that I’ve adopted here by reference to international experience and Australia’s economic geography. Here, I’ll just tell you that the network comprises the 2,600 km from Brisbane to Sydney to Melbourne to Adelaide, including spur lines to the Gold Coast and Canberra.</a:t>
            </a:r>
          </a:p>
          <a:p>
            <a:endParaRPr lang="en-AU" dirty="0"/>
          </a:p>
          <a:p>
            <a:r>
              <a:rPr lang="en-AU" dirty="0"/>
              <a:t>This is as per the </a:t>
            </a:r>
            <a:r>
              <a:rPr lang="en-AU" i="1" dirty="0"/>
              <a:t>High Speed Rail Authority Act </a:t>
            </a:r>
            <a:r>
              <a:rPr lang="en-AU" dirty="0"/>
              <a:t>with the addition of Melbourne-Adelaide. </a:t>
            </a:r>
          </a:p>
          <a:p>
            <a:endParaRPr lang="en-AU" dirty="0"/>
          </a:p>
          <a:p>
            <a:r>
              <a:rPr lang="en-AU" dirty="0"/>
              <a:t>Regarding services, I consider sub high speed as well as high speed ones – another addition to what’s in the Act. </a:t>
            </a:r>
          </a:p>
        </p:txBody>
      </p:sp>
      <p:sp>
        <p:nvSpPr>
          <p:cNvPr id="4" name="Slide Number Placeholder 3">
            <a:extLst>
              <a:ext uri="{FF2B5EF4-FFF2-40B4-BE49-F238E27FC236}">
                <a16:creationId xmlns:a16="http://schemas.microsoft.com/office/drawing/2014/main" id="{820F6CF9-8E79-9B9C-20BF-E0DFD50C1AA0}"/>
              </a:ext>
            </a:extLst>
          </p:cNvPr>
          <p:cNvSpPr>
            <a:spLocks noGrp="1"/>
          </p:cNvSpPr>
          <p:nvPr>
            <p:ph type="sldNum" sz="quarter" idx="5"/>
          </p:nvPr>
        </p:nvSpPr>
        <p:spPr/>
        <p:txBody>
          <a:bodyPr/>
          <a:lstStyle/>
          <a:p>
            <a:pPr defTabSz="458572"/>
            <a:fld id="{AC679438-48E5-482B-BD77-11A6F79D6334}" type="slidenum">
              <a:rPr lang="en-AU">
                <a:solidFill>
                  <a:prstClr val="black"/>
                </a:solidFill>
                <a:latin typeface="Aptos" panose="02110004020202020204"/>
              </a:rPr>
              <a:pPr defTabSz="458572"/>
              <a:t>4</a:t>
            </a:fld>
            <a:endParaRPr lang="en-AU">
              <a:solidFill>
                <a:prstClr val="black"/>
              </a:solidFill>
              <a:latin typeface="Aptos" panose="02110004020202020204"/>
            </a:endParaRPr>
          </a:p>
        </p:txBody>
      </p:sp>
    </p:spTree>
    <p:extLst>
      <p:ext uri="{BB962C8B-B14F-4D97-AF65-F5344CB8AC3E}">
        <p14:creationId xmlns:p14="http://schemas.microsoft.com/office/powerpoint/2010/main" val="39745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four route geographies and the Brisbane-Sydney and Sydney-Melbourne corridors display each of the four.</a:t>
            </a:r>
          </a:p>
          <a:p>
            <a:endParaRPr lang="en-AU" dirty="0"/>
          </a:p>
          <a:p>
            <a:r>
              <a:rPr lang="en-AU" dirty="0"/>
              <a:t>Route geographies are groupings of city pairs and a major capital is at one end of each pair. In that sense it’ s very major capital centred concept.</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AC679438-48E5-482B-BD77-11A6F79D6334}" type="slidenum">
              <a:rPr lang="en-AU" smtClean="0"/>
              <a:t>5</a:t>
            </a:fld>
            <a:endParaRPr lang="en-AU"/>
          </a:p>
        </p:txBody>
      </p:sp>
    </p:spTree>
    <p:extLst>
      <p:ext uri="{BB962C8B-B14F-4D97-AF65-F5344CB8AC3E}">
        <p14:creationId xmlns:p14="http://schemas.microsoft.com/office/powerpoint/2010/main" val="348321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211263"/>
            <a:ext cx="4225925" cy="3168650"/>
          </a:xfrm>
        </p:spPr>
      </p:sp>
      <p:sp>
        <p:nvSpPr>
          <p:cNvPr id="3" name="Notes Placeholder 2"/>
          <p:cNvSpPr>
            <a:spLocks noGrp="1"/>
          </p:cNvSpPr>
          <p:nvPr>
            <p:ph type="body" idx="1"/>
          </p:nvPr>
        </p:nvSpPr>
        <p:spPr/>
        <p:txBody>
          <a:bodyPr/>
          <a:lstStyle/>
          <a:p>
            <a:r>
              <a:rPr lang="en-AU" dirty="0"/>
              <a:t>Route geographies can differ in the modes available, level of fares and frequencies – let’s start with frequencies, based on data compiled in April and May.</a:t>
            </a:r>
          </a:p>
          <a:p>
            <a:endParaRPr lang="en-AU" dirty="0"/>
          </a:p>
          <a:p>
            <a:r>
              <a:rPr lang="en-AU" dirty="0"/>
              <a:t>There is a median level of over 400 weekly return services on routes between adjoining major capitals (RG1) and over 200 per week in the band from major capitals up to the end point of frequent train service, at not more than 200 km distance (RG2). </a:t>
            </a:r>
          </a:p>
          <a:p>
            <a:endParaRPr lang="en-AU" dirty="0"/>
          </a:p>
          <a:p>
            <a:r>
              <a:rPr lang="en-AU" dirty="0"/>
              <a:t>The orange diamond shows seat capacity, which is highest in RG2, with trains having mostly more seats than the aircraft in use in RG1.</a:t>
            </a:r>
          </a:p>
          <a:p>
            <a:endParaRPr lang="en-AU" dirty="0"/>
          </a:p>
          <a:p>
            <a:r>
              <a:rPr lang="en-AU" dirty="0"/>
              <a:t>Frequencies fall sharply in RG3. That’s from the end point of frequent train service up to 350 km from the nearest major capital. Frequencies increase only slightly in RG4, which is from 350 to 450 km. </a:t>
            </a:r>
          </a:p>
          <a:p>
            <a:endParaRPr lang="en-AU" dirty="0"/>
          </a:p>
          <a:p>
            <a:r>
              <a:rPr lang="en-AU" dirty="0"/>
              <a:t>And just to explain, RG4 ends at around 450 km, because RG3 lies beyond it –  measured this time from the adjoining major capital end. That is, going back to the previous slide, all of those arrows apply in the other direction as well.</a:t>
            </a:r>
          </a:p>
        </p:txBody>
      </p:sp>
      <p:sp>
        <p:nvSpPr>
          <p:cNvPr id="4" name="Slide Number Placeholder 3"/>
          <p:cNvSpPr>
            <a:spLocks noGrp="1"/>
          </p:cNvSpPr>
          <p:nvPr>
            <p:ph type="sldNum" sz="quarter" idx="5"/>
          </p:nvPr>
        </p:nvSpPr>
        <p:spPr/>
        <p:txBody>
          <a:bodyPr/>
          <a:lstStyle/>
          <a:p>
            <a:fld id="{AC679438-48E5-482B-BD77-11A6F79D6334}" type="slidenum">
              <a:rPr lang="en-AU" smtClean="0"/>
              <a:t>6</a:t>
            </a:fld>
            <a:endParaRPr lang="en-AU"/>
          </a:p>
        </p:txBody>
      </p:sp>
    </p:spTree>
    <p:extLst>
      <p:ext uri="{BB962C8B-B14F-4D97-AF65-F5344CB8AC3E}">
        <p14:creationId xmlns:p14="http://schemas.microsoft.com/office/powerpoint/2010/main" val="1472472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AU" dirty="0"/>
              <a:t>Looking at modes available, RG1 between the major capitals and RG2 close to capitals are similar in the sense that each has over 90 per cent of services in a single mode, air in RG1 and train in RG2. </a:t>
            </a:r>
          </a:p>
          <a:p>
            <a:endParaRPr lang="en-AU" dirty="0"/>
          </a:p>
          <a:p>
            <a:r>
              <a:rPr lang="en-AU" dirty="0"/>
              <a:t>I describe RG3 as a train and coach route geography, but you’ll see three bars there, rather than just two, with the blue one standing for air. That is the one exception, Canberra, which has frequent air service to Sydney that make up as much as 27 per cent of total services in the band.</a:t>
            </a:r>
          </a:p>
          <a:p>
            <a:endParaRPr lang="en-AU" dirty="0"/>
          </a:p>
          <a:p>
            <a:r>
              <a:rPr lang="en-AU" dirty="0"/>
              <a:t>In RG4 all regional centres have air service, as well as train and coach. </a:t>
            </a:r>
          </a:p>
          <a:p>
            <a:endParaRPr lang="en-AU" dirty="0"/>
          </a:p>
        </p:txBody>
      </p:sp>
      <p:sp>
        <p:nvSpPr>
          <p:cNvPr id="4" name="Slide Number Placeholder 3"/>
          <p:cNvSpPr>
            <a:spLocks noGrp="1"/>
          </p:cNvSpPr>
          <p:nvPr>
            <p:ph type="sldNum" sz="quarter" idx="5"/>
          </p:nvPr>
        </p:nvSpPr>
        <p:spPr/>
        <p:txBody>
          <a:bodyPr/>
          <a:lstStyle/>
          <a:p>
            <a:fld id="{AC679438-48E5-482B-BD77-11A6F79D6334}" type="slidenum">
              <a:rPr lang="en-AU" smtClean="0"/>
              <a:t>7</a:t>
            </a:fld>
            <a:endParaRPr lang="en-AU"/>
          </a:p>
        </p:txBody>
      </p:sp>
    </p:spTree>
    <p:extLst>
      <p:ext uri="{BB962C8B-B14F-4D97-AF65-F5344CB8AC3E}">
        <p14:creationId xmlns:p14="http://schemas.microsoft.com/office/powerpoint/2010/main" val="44116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9513"/>
            <a:ext cx="4225925" cy="3168650"/>
          </a:xfrm>
        </p:spPr>
      </p:sp>
      <p:sp>
        <p:nvSpPr>
          <p:cNvPr id="3" name="Notes Placeholder 2"/>
          <p:cNvSpPr>
            <a:spLocks noGrp="1"/>
          </p:cNvSpPr>
          <p:nvPr>
            <p:ph type="body" idx="1"/>
          </p:nvPr>
        </p:nvSpPr>
        <p:spPr/>
        <p:txBody>
          <a:bodyPr/>
          <a:lstStyle/>
          <a:p>
            <a:r>
              <a:rPr lang="en-AU" dirty="0"/>
              <a:t>On to the transport problems.</a:t>
            </a:r>
          </a:p>
          <a:p>
            <a:endParaRPr lang="en-AU" dirty="0"/>
          </a:p>
          <a:p>
            <a:r>
              <a:rPr lang="en-AU" dirty="0"/>
              <a:t>Not meeting benchmark service times for commuting trips and business day return trips is key to identifying the problems. </a:t>
            </a:r>
          </a:p>
          <a:p>
            <a:endParaRPr lang="en-AU" dirty="0"/>
          </a:p>
          <a:p>
            <a:r>
              <a:rPr lang="en-AU" dirty="0"/>
              <a:t>For commuting, the benchmark is the one hour maximum idea, while for day return travel it’s more of a range.  </a:t>
            </a:r>
          </a:p>
          <a:p>
            <a:endParaRPr lang="en-AU" dirty="0"/>
          </a:p>
          <a:p>
            <a:r>
              <a:rPr lang="en-AU" dirty="0"/>
              <a:t>The literature tends to focus on three hours one way as the limit for a viable day return trip.  I estimate three and a half hours as the critical benchmark in Australia, based on scheduled air service times on east coast routes between </a:t>
            </a:r>
            <a:r>
              <a:rPr lang="en-AU" dirty="0" err="1"/>
              <a:t>adoining</a:t>
            </a:r>
            <a:r>
              <a:rPr lang="en-AU" dirty="0"/>
              <a:t> major capitals and applying a standard literature-based two hour air versus rail ‘excess’. </a:t>
            </a:r>
          </a:p>
          <a:p>
            <a:endParaRPr lang="en-AU" dirty="0"/>
          </a:p>
          <a:p>
            <a:r>
              <a:rPr lang="en-AU" dirty="0"/>
              <a:t>The excess reflects three things:  time to and from airports – longer, for many travellers, by comparison with centrally located stations – time at airports and a passenger preference for rail over air, based mainly on comfort and reliability factors.  </a:t>
            </a:r>
          </a:p>
          <a:p>
            <a:endParaRPr lang="en-AU" dirty="0"/>
          </a:p>
          <a:p>
            <a:r>
              <a:rPr lang="en-AU" dirty="0"/>
              <a:t> </a:t>
            </a:r>
          </a:p>
        </p:txBody>
      </p:sp>
      <p:sp>
        <p:nvSpPr>
          <p:cNvPr id="4" name="Slide Number Placeholder 3"/>
          <p:cNvSpPr>
            <a:spLocks noGrp="1"/>
          </p:cNvSpPr>
          <p:nvPr>
            <p:ph type="sldNum" sz="quarter" idx="5"/>
          </p:nvPr>
        </p:nvSpPr>
        <p:spPr/>
        <p:txBody>
          <a:bodyPr/>
          <a:lstStyle/>
          <a:p>
            <a:fld id="{AC679438-48E5-482B-BD77-11A6F79D6334}" type="slidenum">
              <a:rPr lang="en-AU" smtClean="0"/>
              <a:t>8</a:t>
            </a:fld>
            <a:endParaRPr lang="en-AU"/>
          </a:p>
        </p:txBody>
      </p:sp>
    </p:spTree>
    <p:extLst>
      <p:ext uri="{BB962C8B-B14F-4D97-AF65-F5344CB8AC3E}">
        <p14:creationId xmlns:p14="http://schemas.microsoft.com/office/powerpoint/2010/main" val="177418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is the transport problem between major capitals? It’s all about aviation.</a:t>
            </a:r>
          </a:p>
          <a:p>
            <a:endParaRPr lang="en-AU" dirty="0"/>
          </a:p>
          <a:p>
            <a:r>
              <a:rPr lang="en-AU" dirty="0"/>
              <a:t>In the years before COVID, Sydney Airport was regarded as pretty much at capacity during the weekday morning peak. There’s some leeway at present, as you can see on the chart, but not all that much. Recent flight numbers have been around 85 per cent of the pre COVID level.</a:t>
            </a:r>
          </a:p>
          <a:p>
            <a:endParaRPr lang="en-AU" dirty="0"/>
          </a:p>
          <a:p>
            <a:r>
              <a:rPr lang="en-AU" dirty="0"/>
              <a:t>Western Sydney International Airport is due to open in 2026, but the difficulty for </a:t>
            </a:r>
            <a:r>
              <a:rPr lang="en-AU" dirty="0" err="1"/>
              <a:t>intercapital</a:t>
            </a:r>
            <a:r>
              <a:rPr lang="en-AU" dirty="0"/>
              <a:t> travellers to and from central Sydney, as passenger demand grows over time, is that journeys will be about 40 minutes longer each way. That’s the extra driving time from Badgerys Creek to the centre compared with from Mascot to the centre.</a:t>
            </a:r>
          </a:p>
          <a:p>
            <a:endParaRPr lang="en-AU" dirty="0"/>
          </a:p>
          <a:p>
            <a:endParaRPr lang="en-AU" dirty="0"/>
          </a:p>
        </p:txBody>
      </p:sp>
      <p:sp>
        <p:nvSpPr>
          <p:cNvPr id="4" name="Slide Number Placeholder 3"/>
          <p:cNvSpPr>
            <a:spLocks noGrp="1"/>
          </p:cNvSpPr>
          <p:nvPr>
            <p:ph type="sldNum" sz="quarter" idx="5"/>
          </p:nvPr>
        </p:nvSpPr>
        <p:spPr/>
        <p:txBody>
          <a:bodyPr/>
          <a:lstStyle/>
          <a:p>
            <a:fld id="{AC679438-48E5-482B-BD77-11A6F79D6334}" type="slidenum">
              <a:rPr lang="en-AU" smtClean="0"/>
              <a:t>9</a:t>
            </a:fld>
            <a:endParaRPr lang="en-AU"/>
          </a:p>
        </p:txBody>
      </p:sp>
    </p:spTree>
    <p:extLst>
      <p:ext uri="{BB962C8B-B14F-4D97-AF65-F5344CB8AC3E}">
        <p14:creationId xmlns:p14="http://schemas.microsoft.com/office/powerpoint/2010/main" val="1478928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719D9B16-7202-8643-8A11-3CF8FBEDE0B5}" type="datetimeFigureOut">
              <a:rPr lang="en-US" smtClean="0"/>
              <a:t>12/12/2024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E496D7-70BC-9043-8C98-75FFFB2ABEB1}" type="slidenum">
              <a:rPr lang="en-US" smtClean="0"/>
              <a:t>‹#›</a:t>
            </a:fld>
            <a:endParaRPr lang="en-US"/>
          </a:p>
        </p:txBody>
      </p:sp>
    </p:spTree>
    <p:extLst>
      <p:ext uri="{BB962C8B-B14F-4D97-AF65-F5344CB8AC3E}">
        <p14:creationId xmlns:p14="http://schemas.microsoft.com/office/powerpoint/2010/main" val="68800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19D9B16-7202-8643-8A11-3CF8FBEDE0B5}" type="datetimeFigureOut">
              <a:rPr lang="en-US" smtClean="0"/>
              <a:t>12/12/2024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E496D7-70BC-9043-8C98-75FFFB2ABEB1}" type="slidenum">
              <a:rPr lang="en-US" smtClean="0"/>
              <a:t>‹#›</a:t>
            </a:fld>
            <a:endParaRPr lang="en-US"/>
          </a:p>
        </p:txBody>
      </p:sp>
    </p:spTree>
    <p:extLst>
      <p:ext uri="{BB962C8B-B14F-4D97-AF65-F5344CB8AC3E}">
        <p14:creationId xmlns:p14="http://schemas.microsoft.com/office/powerpoint/2010/main" val="406625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19D9B16-7202-8643-8A11-3CF8FBEDE0B5}" type="datetimeFigureOut">
              <a:rPr lang="en-US" smtClean="0"/>
              <a:t>12/12/2024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E496D7-70BC-9043-8C98-75FFFB2ABEB1}" type="slidenum">
              <a:rPr lang="en-US" smtClean="0"/>
              <a:t>‹#›</a:t>
            </a:fld>
            <a:endParaRPr lang="en-US"/>
          </a:p>
        </p:txBody>
      </p:sp>
    </p:spTree>
    <p:extLst>
      <p:ext uri="{BB962C8B-B14F-4D97-AF65-F5344CB8AC3E}">
        <p14:creationId xmlns:p14="http://schemas.microsoft.com/office/powerpoint/2010/main" val="107277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19D9B16-7202-8643-8A11-3CF8FBEDE0B5}" type="datetimeFigureOut">
              <a:rPr lang="en-US" smtClean="0"/>
              <a:t>12/12/2024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E496D7-70BC-9043-8C98-75FFFB2ABEB1}" type="slidenum">
              <a:rPr lang="en-US" smtClean="0"/>
              <a:t>‹#›</a:t>
            </a:fld>
            <a:endParaRPr lang="en-US"/>
          </a:p>
        </p:txBody>
      </p:sp>
    </p:spTree>
    <p:extLst>
      <p:ext uri="{BB962C8B-B14F-4D97-AF65-F5344CB8AC3E}">
        <p14:creationId xmlns:p14="http://schemas.microsoft.com/office/powerpoint/2010/main" val="366127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719D9B16-7202-8643-8A11-3CF8FBEDE0B5}" type="datetimeFigureOut">
              <a:rPr lang="en-US" smtClean="0"/>
              <a:t>12/12/2024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E496D7-70BC-9043-8C98-75FFFB2ABEB1}" type="slidenum">
              <a:rPr lang="en-US" smtClean="0"/>
              <a:t>‹#›</a:t>
            </a:fld>
            <a:endParaRPr lang="en-US"/>
          </a:p>
        </p:txBody>
      </p:sp>
    </p:spTree>
    <p:extLst>
      <p:ext uri="{BB962C8B-B14F-4D97-AF65-F5344CB8AC3E}">
        <p14:creationId xmlns:p14="http://schemas.microsoft.com/office/powerpoint/2010/main" val="40365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719D9B16-7202-8643-8A11-3CF8FBEDE0B5}" type="datetimeFigureOut">
              <a:rPr lang="en-US" smtClean="0"/>
              <a:t>12/12/2024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E496D7-70BC-9043-8C98-75FFFB2ABEB1}" type="slidenum">
              <a:rPr lang="en-US" smtClean="0"/>
              <a:t>‹#›</a:t>
            </a:fld>
            <a:endParaRPr lang="en-US"/>
          </a:p>
        </p:txBody>
      </p:sp>
    </p:spTree>
    <p:extLst>
      <p:ext uri="{BB962C8B-B14F-4D97-AF65-F5344CB8AC3E}">
        <p14:creationId xmlns:p14="http://schemas.microsoft.com/office/powerpoint/2010/main" val="109805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719D9B16-7202-8643-8A11-3CF8FBEDE0B5}" type="datetimeFigureOut">
              <a:rPr lang="en-US" smtClean="0"/>
              <a:t>12/12/2024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1E496D7-70BC-9043-8C98-75FFFB2ABEB1}" type="slidenum">
              <a:rPr lang="en-US" smtClean="0"/>
              <a:t>‹#›</a:t>
            </a:fld>
            <a:endParaRPr lang="en-US"/>
          </a:p>
        </p:txBody>
      </p:sp>
    </p:spTree>
    <p:extLst>
      <p:ext uri="{BB962C8B-B14F-4D97-AF65-F5344CB8AC3E}">
        <p14:creationId xmlns:p14="http://schemas.microsoft.com/office/powerpoint/2010/main" val="168448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719D9B16-7202-8643-8A11-3CF8FBEDE0B5}" type="datetimeFigureOut">
              <a:rPr lang="en-US" smtClean="0"/>
              <a:t>12/12/2024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1E496D7-70BC-9043-8C98-75FFFB2ABEB1}" type="slidenum">
              <a:rPr lang="en-US" smtClean="0"/>
              <a:t>‹#›</a:t>
            </a:fld>
            <a:endParaRPr lang="en-US"/>
          </a:p>
        </p:txBody>
      </p:sp>
    </p:spTree>
    <p:extLst>
      <p:ext uri="{BB962C8B-B14F-4D97-AF65-F5344CB8AC3E}">
        <p14:creationId xmlns:p14="http://schemas.microsoft.com/office/powerpoint/2010/main" val="161205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D9B16-7202-8643-8A11-3CF8FBEDE0B5}" type="datetimeFigureOut">
              <a:rPr lang="en-US" smtClean="0"/>
              <a:t>12/12/2024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1E496D7-70BC-9043-8C98-75FFFB2ABEB1}" type="slidenum">
              <a:rPr lang="en-US" smtClean="0"/>
              <a:t>‹#›</a:t>
            </a:fld>
            <a:endParaRPr lang="en-US"/>
          </a:p>
        </p:txBody>
      </p:sp>
    </p:spTree>
    <p:extLst>
      <p:ext uri="{BB962C8B-B14F-4D97-AF65-F5344CB8AC3E}">
        <p14:creationId xmlns:p14="http://schemas.microsoft.com/office/powerpoint/2010/main" val="428116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19D9B16-7202-8643-8A11-3CF8FBEDE0B5}" type="datetimeFigureOut">
              <a:rPr lang="en-US" smtClean="0"/>
              <a:t>12/12/2024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E496D7-70BC-9043-8C98-75FFFB2ABEB1}" type="slidenum">
              <a:rPr lang="en-US" smtClean="0"/>
              <a:t>‹#›</a:t>
            </a:fld>
            <a:endParaRPr lang="en-US"/>
          </a:p>
        </p:txBody>
      </p:sp>
    </p:spTree>
    <p:extLst>
      <p:ext uri="{BB962C8B-B14F-4D97-AF65-F5344CB8AC3E}">
        <p14:creationId xmlns:p14="http://schemas.microsoft.com/office/powerpoint/2010/main" val="201309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19D9B16-7202-8643-8A11-3CF8FBEDE0B5}" type="datetimeFigureOut">
              <a:rPr lang="en-US" smtClean="0"/>
              <a:t>12/12/2024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E496D7-70BC-9043-8C98-75FFFB2ABEB1}" type="slidenum">
              <a:rPr lang="en-US" smtClean="0"/>
              <a:t>‹#›</a:t>
            </a:fld>
            <a:endParaRPr lang="en-US"/>
          </a:p>
        </p:txBody>
      </p:sp>
    </p:spTree>
    <p:extLst>
      <p:ext uri="{BB962C8B-B14F-4D97-AF65-F5344CB8AC3E}">
        <p14:creationId xmlns:p14="http://schemas.microsoft.com/office/powerpoint/2010/main" val="60595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D9B16-7202-8643-8A11-3CF8FBEDE0B5}" type="datetimeFigureOut">
              <a:rPr lang="en-US" smtClean="0"/>
              <a:t>12/12/2024</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496D7-70BC-9043-8C98-75FFFB2ABEB1}" type="slidenum">
              <a:rPr lang="en-US" smtClean="0"/>
              <a:t>‹#›</a:t>
            </a:fld>
            <a:endParaRPr lang="en-US"/>
          </a:p>
        </p:txBody>
      </p:sp>
    </p:spTree>
    <p:extLst>
      <p:ext uri="{BB962C8B-B14F-4D97-AF65-F5344CB8AC3E}">
        <p14:creationId xmlns:p14="http://schemas.microsoft.com/office/powerpoint/2010/main" val="1791687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png"/><Relationship Id="rId1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customXml" Target="../ink/ink2.xml"/><Relationship Id="rId12" Type="http://schemas.openxmlformats.org/officeDocument/2006/relationships/customXml" Target="../ink/ink5.xml"/><Relationship Id="rId17" Type="http://schemas.openxmlformats.org/officeDocument/2006/relationships/customXml" Target="../ink/ink8.xml"/><Relationship Id="rId2" Type="http://schemas.openxmlformats.org/officeDocument/2006/relationships/notesSlide" Target="../notesSlides/notesSlide4.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6.png"/><Relationship Id="rId5" Type="http://schemas.openxmlformats.org/officeDocument/2006/relationships/customXml" Target="../ink/ink1.xml"/><Relationship Id="rId15" Type="http://schemas.openxmlformats.org/officeDocument/2006/relationships/customXml" Target="../ink/ink7.xml"/><Relationship Id="rId10" Type="http://schemas.openxmlformats.org/officeDocument/2006/relationships/customXml" Target="../ink/ink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56" y="1749493"/>
            <a:ext cx="9143999" cy="1470025"/>
          </a:xfrm>
        </p:spPr>
        <p:txBody>
          <a:bodyPr>
            <a:normAutofit/>
          </a:bodyPr>
          <a:lstStyle/>
          <a:p>
            <a:r>
              <a:rPr lang="en-US" sz="3000" b="1" dirty="0">
                <a:solidFill>
                  <a:schemeClr val="tx2"/>
                </a:solidFill>
                <a:latin typeface="Arial"/>
                <a:cs typeface="Arial"/>
              </a:rPr>
              <a:t>What transport problems can high speed rail address and what opportunities can it enable?   A route geography approach</a:t>
            </a:r>
            <a:endParaRPr lang="en-US" sz="3000" b="1" i="1" dirty="0">
              <a:solidFill>
                <a:schemeClr val="tx2"/>
              </a:solidFill>
              <a:latin typeface="Arial"/>
              <a:cs typeface="Arial"/>
            </a:endParaRPr>
          </a:p>
        </p:txBody>
      </p:sp>
      <p:sp>
        <p:nvSpPr>
          <p:cNvPr id="12" name="Text Box 1"/>
          <p:cNvSpPr txBox="1"/>
          <p:nvPr/>
        </p:nvSpPr>
        <p:spPr>
          <a:xfrm>
            <a:off x="31356" y="0"/>
            <a:ext cx="4686300" cy="1028700"/>
          </a:xfrm>
          <a:prstGeom prst="rect">
            <a:avLst/>
          </a:prstGeom>
          <a:noFill/>
          <a:ln>
            <a:noFill/>
          </a:ln>
          <a:effectLst/>
          <a:extLst>
            <a:ext uri="{C572A759-6A51-4108-AA02-DFA0A04FC94B}">
              <ma14:wrappingTextBoxFlag xmlns="" xmlns:ma14="http://schemas.microsoft.com/office/mac/drawingml/2011/main" val="1"/>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457200">
              <a:spcAft>
                <a:spcPts val="0"/>
              </a:spcAft>
            </a:pPr>
            <a:r>
              <a:rPr lang="en-US" sz="1400" cap="small" dirty="0">
                <a:solidFill>
                  <a:srgbClr val="FFFFFF"/>
                </a:solidFill>
                <a:effectLst/>
                <a:latin typeface="Copperplate"/>
                <a:ea typeface="ＭＳ 明朝"/>
                <a:cs typeface="Times New Roman"/>
              </a:rPr>
              <a:t> </a:t>
            </a:r>
            <a:endParaRPr lang="en-AU" sz="1200" dirty="0">
              <a:solidFill>
                <a:srgbClr val="FFFFFF"/>
              </a:solidFill>
              <a:effectLst/>
              <a:latin typeface="Cambria"/>
              <a:ea typeface="ＭＳ 明朝"/>
              <a:cs typeface="Times New Roman"/>
            </a:endParaRPr>
          </a:p>
          <a:p>
            <a:pPr marL="457200" indent="-457200">
              <a:spcAft>
                <a:spcPts val="0"/>
              </a:spcAft>
            </a:pPr>
            <a:r>
              <a:rPr lang="en-US" sz="2400" b="1" dirty="0">
                <a:solidFill>
                  <a:srgbClr val="000080"/>
                </a:solidFill>
                <a:latin typeface="Copperplate"/>
                <a:ea typeface="+mj-ea"/>
                <a:cs typeface="Arial"/>
              </a:rPr>
              <a:t>ECONOMIC CONNECTIONS	</a:t>
            </a:r>
            <a:r>
              <a:rPr lang="en-US" sz="2200" cap="small" dirty="0">
                <a:solidFill>
                  <a:srgbClr val="FFFFFF"/>
                </a:solidFill>
                <a:effectLst/>
                <a:latin typeface="Copperplate"/>
                <a:ea typeface="ＭＳ 明朝"/>
                <a:cs typeface="Times New Roman"/>
              </a:rPr>
              <a:t>		</a:t>
            </a:r>
            <a:r>
              <a:rPr lang="en-US" sz="2000" cap="small" dirty="0">
                <a:solidFill>
                  <a:srgbClr val="FFFFFF"/>
                </a:solidFill>
                <a:effectLst/>
                <a:latin typeface="Copperplate"/>
                <a:ea typeface="ＭＳ 明朝"/>
                <a:cs typeface="Times New Roman"/>
              </a:rPr>
              <a:t>			    </a:t>
            </a:r>
            <a:r>
              <a:rPr lang="en-US" sz="1200" cap="small" dirty="0">
                <a:solidFill>
                  <a:srgbClr val="FFFFFF"/>
                </a:solidFill>
                <a:effectLst/>
                <a:latin typeface="Copperplate"/>
                <a:ea typeface="ＭＳ 明朝"/>
                <a:cs typeface="Times New Roman"/>
              </a:rPr>
              <a:t>			</a:t>
            </a:r>
            <a:endParaRPr lang="en-AU" sz="1200" dirty="0">
              <a:solidFill>
                <a:srgbClr val="FFFFFF"/>
              </a:solidFill>
              <a:effectLst/>
              <a:latin typeface="Cambria"/>
              <a:ea typeface="ＭＳ 明朝"/>
              <a:cs typeface="Times New Roman"/>
            </a:endParaRPr>
          </a:p>
          <a:p>
            <a:pPr>
              <a:spcAft>
                <a:spcPts val="0"/>
              </a:spcAft>
            </a:pPr>
            <a:r>
              <a:rPr lang="en-US" sz="1200" cap="small" dirty="0">
                <a:solidFill>
                  <a:srgbClr val="FFFFFF"/>
                </a:solidFill>
                <a:effectLst/>
                <a:latin typeface="Copperplate"/>
                <a:ea typeface="ＭＳ 明朝"/>
                <a:cs typeface="Times New Roman"/>
              </a:rPr>
              <a:t>										</a:t>
            </a:r>
            <a:endParaRPr lang="en-AU" sz="1200" dirty="0">
              <a:solidFill>
                <a:srgbClr val="FFFFFF"/>
              </a:solidFill>
              <a:effectLst/>
              <a:latin typeface="Cambria"/>
              <a:ea typeface="ＭＳ 明朝"/>
              <a:cs typeface="Times New Roman"/>
            </a:endParaRPr>
          </a:p>
          <a:p>
            <a:pPr>
              <a:spcAft>
                <a:spcPts val="0"/>
              </a:spcAft>
            </a:pPr>
            <a:r>
              <a:rPr lang="en-US" sz="1200" cap="small" dirty="0">
                <a:solidFill>
                  <a:srgbClr val="FFFFFF"/>
                </a:solidFill>
                <a:effectLst/>
                <a:latin typeface="Athelas Regular"/>
                <a:ea typeface="ＭＳ 明朝"/>
                <a:cs typeface="Times New Roman"/>
              </a:rPr>
              <a:t>										</a:t>
            </a:r>
            <a:endParaRPr lang="en-AU" sz="1200" dirty="0">
              <a:solidFill>
                <a:srgbClr val="FFFFFF"/>
              </a:solidFill>
              <a:effectLst/>
              <a:latin typeface="Cambria"/>
              <a:ea typeface="ＭＳ 明朝"/>
              <a:cs typeface="Times New Roman"/>
            </a:endParaRPr>
          </a:p>
        </p:txBody>
      </p:sp>
      <p:cxnSp>
        <p:nvCxnSpPr>
          <p:cNvPr id="14" name="Straight Connector 13"/>
          <p:cNvCxnSpPr>
            <a:cxnSpLocks/>
          </p:cNvCxnSpPr>
          <p:nvPr/>
        </p:nvCxnSpPr>
        <p:spPr>
          <a:xfrm>
            <a:off x="119897" y="257954"/>
            <a:ext cx="3276446" cy="8255"/>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31356" y="5236254"/>
            <a:ext cx="8651520" cy="1485900"/>
            <a:chOff x="0" y="5372100"/>
            <a:chExt cx="8651520" cy="1485900"/>
          </a:xfrm>
          <a:solidFill>
            <a:schemeClr val="accent1"/>
          </a:solidFill>
        </p:grpSpPr>
        <p:cxnSp>
          <p:nvCxnSpPr>
            <p:cNvPr id="17" name="Straight Connector 16"/>
            <p:cNvCxnSpPr/>
            <p:nvPr/>
          </p:nvCxnSpPr>
          <p:spPr>
            <a:xfrm>
              <a:off x="879120" y="6188630"/>
              <a:ext cx="7772400" cy="0"/>
            </a:xfrm>
            <a:prstGeom prst="line">
              <a:avLst/>
            </a:prstGeom>
            <a:grpFill/>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grpFill/>
            <a:ln>
              <a:noFill/>
            </a:ln>
          </p:spPr>
        </p:pic>
      </p:grpSp>
      <p:sp>
        <p:nvSpPr>
          <p:cNvPr id="3" name="Subtitle 2"/>
          <p:cNvSpPr>
            <a:spLocks noGrp="1"/>
          </p:cNvSpPr>
          <p:nvPr>
            <p:ph type="subTitle" idx="1"/>
          </p:nvPr>
        </p:nvSpPr>
        <p:spPr>
          <a:xfrm>
            <a:off x="330835" y="3429000"/>
            <a:ext cx="8482329" cy="1857574"/>
          </a:xfrm>
        </p:spPr>
        <p:txBody>
          <a:bodyPr>
            <a:normAutofit/>
          </a:bodyPr>
          <a:lstStyle/>
          <a:p>
            <a:pPr>
              <a:spcBef>
                <a:spcPts val="0"/>
              </a:spcBef>
            </a:pPr>
            <a:r>
              <a:rPr lang="en-US" sz="2800" b="1" dirty="0">
                <a:solidFill>
                  <a:schemeClr val="accent1">
                    <a:lumMod val="75000"/>
                  </a:schemeClr>
                </a:solidFill>
                <a:latin typeface="Arial"/>
                <a:cs typeface="Arial"/>
              </a:rPr>
              <a:t>Phil Potterton</a:t>
            </a:r>
          </a:p>
          <a:p>
            <a:pPr>
              <a:spcBef>
                <a:spcPts val="0"/>
              </a:spcBef>
            </a:pPr>
            <a:r>
              <a:rPr lang="en-US" sz="2200" b="1" dirty="0">
                <a:solidFill>
                  <a:schemeClr val="tx2"/>
                </a:solidFill>
                <a:latin typeface="Arial"/>
                <a:ea typeface="+mj-ea"/>
                <a:cs typeface="Arial"/>
              </a:rPr>
              <a:t>ATRF </a:t>
            </a:r>
            <a:r>
              <a:rPr lang="en-US" sz="2200" b="1" dirty="0">
                <a:solidFill>
                  <a:schemeClr val="accent1">
                    <a:lumMod val="75000"/>
                  </a:schemeClr>
                </a:solidFill>
                <a:latin typeface="Arial"/>
                <a:ea typeface="+mj-ea"/>
                <a:cs typeface="Arial"/>
              </a:rPr>
              <a:t>Conference</a:t>
            </a:r>
            <a:r>
              <a:rPr lang="en-US" sz="2200" b="1" dirty="0">
                <a:solidFill>
                  <a:schemeClr val="tx2"/>
                </a:solidFill>
                <a:latin typeface="Arial"/>
                <a:ea typeface="+mj-ea"/>
                <a:cs typeface="Arial"/>
              </a:rPr>
              <a:t> 2024</a:t>
            </a:r>
          </a:p>
          <a:p>
            <a:pPr>
              <a:spcBef>
                <a:spcPts val="0"/>
              </a:spcBef>
            </a:pPr>
            <a:r>
              <a:rPr lang="en-US" sz="2200" b="1" dirty="0">
                <a:solidFill>
                  <a:schemeClr val="tx2"/>
                </a:solidFill>
                <a:latin typeface="Arial"/>
                <a:ea typeface="+mj-ea"/>
                <a:cs typeface="Arial"/>
              </a:rPr>
              <a:t>Melbourne</a:t>
            </a:r>
          </a:p>
          <a:p>
            <a:pPr>
              <a:spcBef>
                <a:spcPts val="0"/>
              </a:spcBef>
            </a:pPr>
            <a:r>
              <a:rPr lang="en-US" sz="2200" b="1" dirty="0">
                <a:solidFill>
                  <a:schemeClr val="tx2"/>
                </a:solidFill>
                <a:latin typeface="Arial"/>
                <a:ea typeface="+mj-ea"/>
                <a:cs typeface="Arial"/>
              </a:rPr>
              <a:t> 27-29 November 2024</a:t>
            </a:r>
          </a:p>
        </p:txBody>
      </p:sp>
      <p:sp>
        <p:nvSpPr>
          <p:cNvPr id="11" name="TextBox 10">
            <a:extLst>
              <a:ext uri="{FF2B5EF4-FFF2-40B4-BE49-F238E27FC236}">
                <a16:creationId xmlns:a16="http://schemas.microsoft.com/office/drawing/2014/main" id="{7F2C6646-6234-4206-AA67-573885F7E9CD}"/>
              </a:ext>
            </a:extLst>
          </p:cNvPr>
          <p:cNvSpPr txBox="1"/>
          <p:nvPr/>
        </p:nvSpPr>
        <p:spPr>
          <a:xfrm>
            <a:off x="2107095" y="6256664"/>
            <a:ext cx="5270580"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spTree>
    <p:extLst>
      <p:ext uri="{BB962C8B-B14F-4D97-AF65-F5344CB8AC3E}">
        <p14:creationId xmlns:p14="http://schemas.microsoft.com/office/powerpoint/2010/main" val="311323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49" y="113072"/>
            <a:ext cx="9171295" cy="1024958"/>
          </a:xfrm>
        </p:spPr>
        <p:txBody>
          <a:bodyPr>
            <a:normAutofit fontScale="90000"/>
          </a:bodyPr>
          <a:lstStyle/>
          <a:p>
            <a:r>
              <a:rPr lang="en-US" sz="3300" b="1" dirty="0">
                <a:solidFill>
                  <a:schemeClr val="tx2"/>
                </a:solidFill>
                <a:latin typeface="Arial"/>
                <a:cs typeface="Arial"/>
              </a:rPr>
              <a:t>RG1  Western Sydney Int. Airport – too far for    &lt;4 hour east coast trips to or from Sydney’s east</a:t>
            </a: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57200"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sp>
        <p:nvSpPr>
          <p:cNvPr id="13" name="TextBox 12">
            <a:extLst>
              <a:ext uri="{FF2B5EF4-FFF2-40B4-BE49-F238E27FC236}">
                <a16:creationId xmlns:a16="http://schemas.microsoft.com/office/drawing/2014/main" id="{5434AAD4-E4C4-6081-921F-92E3696ABD63}"/>
              </a:ext>
            </a:extLst>
          </p:cNvPr>
          <p:cNvSpPr txBox="1"/>
          <p:nvPr/>
        </p:nvSpPr>
        <p:spPr>
          <a:xfrm>
            <a:off x="4708308" y="5781161"/>
            <a:ext cx="1380506" cy="261610"/>
          </a:xfrm>
          <a:prstGeom prst="rect">
            <a:avLst/>
          </a:prstGeom>
          <a:noFill/>
        </p:spPr>
        <p:txBody>
          <a:bodyPr wrap="none" rtlCol="0">
            <a:spAutoFit/>
          </a:bodyPr>
          <a:lstStyle/>
          <a:p>
            <a:r>
              <a:rPr lang="en-AU" sz="1100" dirty="0">
                <a:latin typeface="Arial" panose="020B0604020202020204" pitchFamily="34" charset="0"/>
                <a:cs typeface="Arial" panose="020B0604020202020204" pitchFamily="34" charset="0"/>
              </a:rPr>
              <a:t>MC to ≈200-350km</a:t>
            </a:r>
          </a:p>
        </p:txBody>
      </p:sp>
      <p:sp>
        <p:nvSpPr>
          <p:cNvPr id="15" name="TextBox 14">
            <a:extLst>
              <a:ext uri="{FF2B5EF4-FFF2-40B4-BE49-F238E27FC236}">
                <a16:creationId xmlns:a16="http://schemas.microsoft.com/office/drawing/2014/main" id="{55685089-8FF1-29EF-CB89-D59ABA9E64DA}"/>
              </a:ext>
            </a:extLst>
          </p:cNvPr>
          <p:cNvSpPr txBox="1"/>
          <p:nvPr/>
        </p:nvSpPr>
        <p:spPr>
          <a:xfrm>
            <a:off x="5985105" y="5777670"/>
            <a:ext cx="1303562" cy="261610"/>
          </a:xfrm>
          <a:prstGeom prst="rect">
            <a:avLst/>
          </a:prstGeom>
          <a:noFill/>
        </p:spPr>
        <p:txBody>
          <a:bodyPr wrap="none" rtlCol="0">
            <a:spAutoFit/>
          </a:bodyPr>
          <a:lstStyle/>
          <a:p>
            <a:r>
              <a:rPr lang="en-AU" sz="1100" dirty="0">
                <a:latin typeface="Arial" panose="020B0604020202020204" pitchFamily="34" charset="0"/>
                <a:cs typeface="Arial" panose="020B0604020202020204" pitchFamily="34" charset="0"/>
              </a:rPr>
              <a:t>MC to 350-450km</a:t>
            </a:r>
          </a:p>
        </p:txBody>
      </p:sp>
      <p:sp>
        <p:nvSpPr>
          <p:cNvPr id="16" name="TextBox 15">
            <a:extLst>
              <a:ext uri="{FF2B5EF4-FFF2-40B4-BE49-F238E27FC236}">
                <a16:creationId xmlns:a16="http://schemas.microsoft.com/office/drawing/2014/main" id="{22F9B6AB-F6B3-738F-9829-5CB53A6B96A2}"/>
              </a:ext>
            </a:extLst>
          </p:cNvPr>
          <p:cNvSpPr txBox="1"/>
          <p:nvPr/>
        </p:nvSpPr>
        <p:spPr>
          <a:xfrm>
            <a:off x="1532641" y="3790787"/>
            <a:ext cx="386644" cy="292388"/>
          </a:xfrm>
          <a:prstGeom prst="rect">
            <a:avLst/>
          </a:prstGeom>
          <a:noFill/>
        </p:spPr>
        <p:txBody>
          <a:bodyPr wrap="none" rtlCol="0">
            <a:spAutoFit/>
          </a:bodyPr>
          <a:lstStyle/>
          <a:p>
            <a:r>
              <a:rPr lang="en-AU" sz="1300" b="1" dirty="0">
                <a:solidFill>
                  <a:schemeClr val="bg1"/>
                </a:solidFill>
              </a:rPr>
              <a:t>Air</a:t>
            </a:r>
          </a:p>
        </p:txBody>
      </p:sp>
      <p:pic>
        <p:nvPicPr>
          <p:cNvPr id="4" name="Picture 3">
            <a:extLst>
              <a:ext uri="{FF2B5EF4-FFF2-40B4-BE49-F238E27FC236}">
                <a16:creationId xmlns:a16="http://schemas.microsoft.com/office/drawing/2014/main" id="{16128EEF-1F53-DA98-91D0-182B71C6FEE2}"/>
              </a:ext>
            </a:extLst>
          </p:cNvPr>
          <p:cNvPicPr>
            <a:picLocks noChangeAspect="1"/>
          </p:cNvPicPr>
          <p:nvPr/>
        </p:nvPicPr>
        <p:blipFill>
          <a:blip r:embed="rId4"/>
          <a:stretch>
            <a:fillRect/>
          </a:stretch>
        </p:blipFill>
        <p:spPr>
          <a:xfrm>
            <a:off x="1050708" y="1166785"/>
            <a:ext cx="7103622" cy="5054501"/>
          </a:xfrm>
          <a:prstGeom prst="rect">
            <a:avLst/>
          </a:prstGeom>
        </p:spPr>
      </p:pic>
    </p:spTree>
    <p:extLst>
      <p:ext uri="{BB962C8B-B14F-4D97-AF65-F5344CB8AC3E}">
        <p14:creationId xmlns:p14="http://schemas.microsoft.com/office/powerpoint/2010/main" val="294020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3" y="190932"/>
            <a:ext cx="9393898" cy="891559"/>
          </a:xfrm>
        </p:spPr>
        <p:txBody>
          <a:bodyPr>
            <a:normAutofit fontScale="90000"/>
          </a:bodyPr>
          <a:lstStyle/>
          <a:p>
            <a:r>
              <a:rPr lang="en-US" sz="3300" b="1" dirty="0">
                <a:solidFill>
                  <a:schemeClr val="tx2"/>
                </a:solidFill>
                <a:latin typeface="Arial"/>
                <a:cs typeface="Arial"/>
              </a:rPr>
              <a:t>RG2  Trains miss the commute benchmark and, slower than self-drive, add to road congestion</a:t>
            </a: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02535" y="1655893"/>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pic>
        <p:nvPicPr>
          <p:cNvPr id="5" name="Picture 4">
            <a:extLst>
              <a:ext uri="{FF2B5EF4-FFF2-40B4-BE49-F238E27FC236}">
                <a16:creationId xmlns:a16="http://schemas.microsoft.com/office/drawing/2014/main" id="{08300AF6-E3A9-6D80-20EC-C55A03897C60}"/>
              </a:ext>
            </a:extLst>
          </p:cNvPr>
          <p:cNvPicPr>
            <a:picLocks noChangeAspect="1"/>
          </p:cNvPicPr>
          <p:nvPr/>
        </p:nvPicPr>
        <p:blipFill>
          <a:blip r:embed="rId4"/>
          <a:stretch>
            <a:fillRect/>
          </a:stretch>
        </p:blipFill>
        <p:spPr>
          <a:xfrm>
            <a:off x="1062295" y="1186652"/>
            <a:ext cx="6884291" cy="4896896"/>
          </a:xfrm>
          <a:prstGeom prst="rect">
            <a:avLst/>
          </a:prstGeom>
        </p:spPr>
      </p:pic>
    </p:spTree>
    <p:extLst>
      <p:ext uri="{BB962C8B-B14F-4D97-AF65-F5344CB8AC3E}">
        <p14:creationId xmlns:p14="http://schemas.microsoft.com/office/powerpoint/2010/main" val="195285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3" y="113072"/>
            <a:ext cx="9109922" cy="1024958"/>
          </a:xfrm>
        </p:spPr>
        <p:txBody>
          <a:bodyPr>
            <a:normAutofit fontScale="90000"/>
          </a:bodyPr>
          <a:lstStyle/>
          <a:p>
            <a:r>
              <a:rPr lang="en-US" sz="3300" b="1" dirty="0">
                <a:solidFill>
                  <a:schemeClr val="tx2"/>
                </a:solidFill>
                <a:latin typeface="Arial"/>
                <a:cs typeface="Arial"/>
              </a:rPr>
              <a:t>RG3  Trains are too slow for viable day return, air is mostly absent, even self-drive can be lengthy </a:t>
            </a: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r>
                <a:rPr kumimoji="0" lang="en-US" sz="1100" b="0" i="0" u="none" strike="noStrike" kern="1200" cap="small" spc="0" normalizeH="0" baseline="0" noProof="0" dirty="0">
                  <a:ln>
                    <a:noFill/>
                  </a:ln>
                  <a:solidFill>
                    <a:srgbClr val="000080"/>
                  </a:solidFill>
                  <a:effectLst/>
                  <a:uLnTx/>
                  <a:uFillTx/>
                  <a:latin typeface="Copperplate"/>
                  <a:ea typeface="ＭＳ 明朝"/>
                  <a:cs typeface="Times New Roman"/>
                </a:rPr>
                <a:t>.</a:t>
              </a:r>
              <a:endParaRPr kumimoji="0" lang="en-AU" sz="1200" b="0"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02535"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pic>
        <p:nvPicPr>
          <p:cNvPr id="5" name="Picture 4">
            <a:extLst>
              <a:ext uri="{FF2B5EF4-FFF2-40B4-BE49-F238E27FC236}">
                <a16:creationId xmlns:a16="http://schemas.microsoft.com/office/drawing/2014/main" id="{08E2771E-D864-3C0F-C999-5E2371CF4501}"/>
              </a:ext>
            </a:extLst>
          </p:cNvPr>
          <p:cNvPicPr>
            <a:picLocks noChangeAspect="1"/>
          </p:cNvPicPr>
          <p:nvPr/>
        </p:nvPicPr>
        <p:blipFill>
          <a:blip r:embed="rId4"/>
          <a:stretch>
            <a:fillRect/>
          </a:stretch>
        </p:blipFill>
        <p:spPr>
          <a:xfrm>
            <a:off x="1232452" y="1163162"/>
            <a:ext cx="7005306" cy="4984544"/>
          </a:xfrm>
          <a:prstGeom prst="rect">
            <a:avLst/>
          </a:prstGeom>
        </p:spPr>
      </p:pic>
      <p:sp>
        <p:nvSpPr>
          <p:cNvPr id="11" name="TextBox 10">
            <a:extLst>
              <a:ext uri="{FF2B5EF4-FFF2-40B4-BE49-F238E27FC236}">
                <a16:creationId xmlns:a16="http://schemas.microsoft.com/office/drawing/2014/main" id="{538E32A4-747F-43AA-83A8-87F87FFCE503}"/>
              </a:ext>
            </a:extLst>
          </p:cNvPr>
          <p:cNvSpPr txBox="1"/>
          <p:nvPr/>
        </p:nvSpPr>
        <p:spPr>
          <a:xfrm>
            <a:off x="4844617" y="5758840"/>
            <a:ext cx="1303562" cy="261610"/>
          </a:xfrm>
          <a:prstGeom prst="rect">
            <a:avLst/>
          </a:prstGeom>
          <a:noFill/>
        </p:spPr>
        <p:txBody>
          <a:bodyPr wrap="none" rtlCol="0">
            <a:spAutoFit/>
          </a:bodyPr>
          <a:lstStyle/>
          <a:p>
            <a:r>
              <a:rPr lang="en-AU" sz="1100" dirty="0">
                <a:latin typeface="Arial" panose="020B0604020202020204" pitchFamily="34" charset="0"/>
                <a:cs typeface="Arial" panose="020B0604020202020204" pitchFamily="34" charset="0"/>
              </a:rPr>
              <a:t>MC to 200-350km</a:t>
            </a:r>
          </a:p>
        </p:txBody>
      </p:sp>
      <p:sp>
        <p:nvSpPr>
          <p:cNvPr id="13" name="TextBox 12">
            <a:extLst>
              <a:ext uri="{FF2B5EF4-FFF2-40B4-BE49-F238E27FC236}">
                <a16:creationId xmlns:a16="http://schemas.microsoft.com/office/drawing/2014/main" id="{806088C8-9ABB-A45C-5095-02C158CD684C}"/>
              </a:ext>
            </a:extLst>
          </p:cNvPr>
          <p:cNvSpPr txBox="1"/>
          <p:nvPr/>
        </p:nvSpPr>
        <p:spPr>
          <a:xfrm>
            <a:off x="6042991" y="5741801"/>
            <a:ext cx="1303562" cy="261610"/>
          </a:xfrm>
          <a:prstGeom prst="rect">
            <a:avLst/>
          </a:prstGeom>
          <a:noFill/>
        </p:spPr>
        <p:txBody>
          <a:bodyPr wrap="none" rtlCol="0">
            <a:spAutoFit/>
          </a:bodyPr>
          <a:lstStyle/>
          <a:p>
            <a:r>
              <a:rPr lang="en-AU" sz="1100" dirty="0">
                <a:latin typeface="Arial" panose="020B0604020202020204" pitchFamily="34" charset="0"/>
                <a:cs typeface="Arial" panose="020B0604020202020204" pitchFamily="34" charset="0"/>
              </a:rPr>
              <a:t>MC to 350-450km</a:t>
            </a:r>
          </a:p>
        </p:txBody>
      </p:sp>
    </p:spTree>
    <p:extLst>
      <p:ext uri="{BB962C8B-B14F-4D97-AF65-F5344CB8AC3E}">
        <p14:creationId xmlns:p14="http://schemas.microsoft.com/office/powerpoint/2010/main" val="178367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10" y="154045"/>
            <a:ext cx="9564283" cy="891559"/>
          </a:xfrm>
        </p:spPr>
        <p:txBody>
          <a:bodyPr>
            <a:normAutofit fontScale="90000"/>
          </a:bodyPr>
          <a:lstStyle/>
          <a:p>
            <a:r>
              <a:rPr lang="en-US" sz="3300" b="1" dirty="0">
                <a:solidFill>
                  <a:schemeClr val="tx2"/>
                </a:solidFill>
                <a:latin typeface="Arial"/>
                <a:cs typeface="Arial"/>
              </a:rPr>
              <a:t>RG4  Air allows day return but is costly, major capital airport capacity pressures also impinge</a:t>
            </a: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02535"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pic>
        <p:nvPicPr>
          <p:cNvPr id="4" name="Picture 3">
            <a:extLst>
              <a:ext uri="{FF2B5EF4-FFF2-40B4-BE49-F238E27FC236}">
                <a16:creationId xmlns:a16="http://schemas.microsoft.com/office/drawing/2014/main" id="{1C1A7AEB-F2A4-4105-C064-6F2B58700BC6}"/>
              </a:ext>
            </a:extLst>
          </p:cNvPr>
          <p:cNvPicPr>
            <a:picLocks noChangeAspect="1"/>
          </p:cNvPicPr>
          <p:nvPr/>
        </p:nvPicPr>
        <p:blipFill>
          <a:blip r:embed="rId4"/>
          <a:stretch>
            <a:fillRect/>
          </a:stretch>
        </p:blipFill>
        <p:spPr>
          <a:xfrm>
            <a:off x="873818" y="1130456"/>
            <a:ext cx="7646579" cy="4817846"/>
          </a:xfrm>
          <a:prstGeom prst="rect">
            <a:avLst/>
          </a:prstGeom>
        </p:spPr>
      </p:pic>
      <p:sp>
        <p:nvSpPr>
          <p:cNvPr id="10" name="TextBox 9">
            <a:extLst>
              <a:ext uri="{FF2B5EF4-FFF2-40B4-BE49-F238E27FC236}">
                <a16:creationId xmlns:a16="http://schemas.microsoft.com/office/drawing/2014/main" id="{4837C3A3-D71C-AC19-1DF7-D6E8D47208F1}"/>
              </a:ext>
            </a:extLst>
          </p:cNvPr>
          <p:cNvSpPr txBox="1"/>
          <p:nvPr/>
        </p:nvSpPr>
        <p:spPr>
          <a:xfrm>
            <a:off x="2794315" y="5807334"/>
            <a:ext cx="4726871" cy="307777"/>
          </a:xfrm>
          <a:prstGeom prst="rect">
            <a:avLst/>
          </a:prstGeom>
          <a:noFill/>
        </p:spPr>
        <p:txBody>
          <a:bodyPr wrap="none" rtlCol="0">
            <a:spAutoFit/>
          </a:bodyPr>
          <a:lstStyle/>
          <a:p>
            <a:r>
              <a:rPr lang="en-US" sz="1400" b="0" i="0" u="none" strike="noStrike" dirty="0">
                <a:solidFill>
                  <a:srgbClr val="000000"/>
                </a:solidFill>
                <a:effectLst/>
                <a:latin typeface="Arial" panose="020B0604020202020204" pitchFamily="34" charset="0"/>
                <a:cs typeface="Arial" panose="020B0604020202020204" pitchFamily="34" charset="0"/>
              </a:rPr>
              <a:t>* Fuel, servicing and </a:t>
            </a:r>
            <a:r>
              <a:rPr lang="en-US" sz="1400" b="0" i="0" u="none" strike="noStrike" dirty="0" err="1">
                <a:solidFill>
                  <a:srgbClr val="000000"/>
                </a:solidFill>
                <a:effectLst/>
                <a:latin typeface="Arial" panose="020B0604020202020204" pitchFamily="34" charset="0"/>
                <a:cs typeface="Arial" panose="020B0604020202020204" pitchFamily="34" charset="0"/>
              </a:rPr>
              <a:t>tyre</a:t>
            </a:r>
            <a:r>
              <a:rPr lang="en-US" sz="1400" b="0" i="0" u="none" strike="noStrike" dirty="0">
                <a:solidFill>
                  <a:srgbClr val="000000"/>
                </a:solidFill>
                <a:effectLst/>
                <a:latin typeface="Arial" panose="020B0604020202020204" pitchFamily="34" charset="0"/>
                <a:cs typeface="Arial" panose="020B0604020202020204" pitchFamily="34" charset="0"/>
              </a:rPr>
              <a:t> costs for a 2023 Toyota Camry</a:t>
            </a:r>
            <a:r>
              <a:rPr lang="en-US" sz="1400" dirty="0">
                <a:latin typeface="Arial" panose="020B0604020202020204" pitchFamily="34" charset="0"/>
                <a:cs typeface="Arial" panose="020B0604020202020204" pitchFamily="34" charset="0"/>
              </a:rPr>
              <a:t> </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50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38" y="126697"/>
            <a:ext cx="9531233" cy="891559"/>
          </a:xfrm>
        </p:spPr>
        <p:txBody>
          <a:bodyPr>
            <a:normAutofit fontScale="90000"/>
          </a:bodyPr>
          <a:lstStyle/>
          <a:p>
            <a:r>
              <a:rPr lang="en-US" sz="3300" b="1" dirty="0">
                <a:solidFill>
                  <a:schemeClr val="tx2"/>
                </a:solidFill>
                <a:latin typeface="Arial"/>
                <a:cs typeface="Arial"/>
              </a:rPr>
              <a:t>   Solutions – in RG1, ‘fast enough’ HSR would offer new well-sited capacity, relieving Sydney Airport</a:t>
            </a: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02535"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graphicFrame>
        <p:nvGraphicFramePr>
          <p:cNvPr id="10" name="Table 9">
            <a:extLst>
              <a:ext uri="{FF2B5EF4-FFF2-40B4-BE49-F238E27FC236}">
                <a16:creationId xmlns:a16="http://schemas.microsoft.com/office/drawing/2014/main" id="{2993CAC0-C1AD-4034-B56C-C9A066E7D22D}"/>
              </a:ext>
            </a:extLst>
          </p:cNvPr>
          <p:cNvGraphicFramePr>
            <a:graphicFrameLocks noGrp="1"/>
          </p:cNvGraphicFramePr>
          <p:nvPr>
            <p:extLst>
              <p:ext uri="{D42A27DB-BD31-4B8C-83A1-F6EECF244321}">
                <p14:modId xmlns:p14="http://schemas.microsoft.com/office/powerpoint/2010/main" val="2407220739"/>
              </p:ext>
            </p:extLst>
          </p:nvPr>
        </p:nvGraphicFramePr>
        <p:xfrm>
          <a:off x="879120" y="1186482"/>
          <a:ext cx="7734976" cy="4379191"/>
        </p:xfrm>
        <a:graphic>
          <a:graphicData uri="http://schemas.openxmlformats.org/drawingml/2006/table">
            <a:tbl>
              <a:tblPr>
                <a:tableStyleId>{BC89EF96-8CEA-46FF-86C4-4CE0E7609802}</a:tableStyleId>
              </a:tblPr>
              <a:tblGrid>
                <a:gridCol w="915603">
                  <a:extLst>
                    <a:ext uri="{9D8B030D-6E8A-4147-A177-3AD203B41FA5}">
                      <a16:colId xmlns:a16="http://schemas.microsoft.com/office/drawing/2014/main" val="758544484"/>
                    </a:ext>
                  </a:extLst>
                </a:gridCol>
                <a:gridCol w="3254851">
                  <a:extLst>
                    <a:ext uri="{9D8B030D-6E8A-4147-A177-3AD203B41FA5}">
                      <a16:colId xmlns:a16="http://schemas.microsoft.com/office/drawing/2014/main" val="2255326813"/>
                    </a:ext>
                  </a:extLst>
                </a:gridCol>
                <a:gridCol w="993650">
                  <a:extLst>
                    <a:ext uri="{9D8B030D-6E8A-4147-A177-3AD203B41FA5}">
                      <a16:colId xmlns:a16="http://schemas.microsoft.com/office/drawing/2014/main" val="1699667254"/>
                    </a:ext>
                  </a:extLst>
                </a:gridCol>
                <a:gridCol w="662433">
                  <a:extLst>
                    <a:ext uri="{9D8B030D-6E8A-4147-A177-3AD203B41FA5}">
                      <a16:colId xmlns:a16="http://schemas.microsoft.com/office/drawing/2014/main" val="2683656033"/>
                    </a:ext>
                  </a:extLst>
                </a:gridCol>
                <a:gridCol w="646661">
                  <a:extLst>
                    <a:ext uri="{9D8B030D-6E8A-4147-A177-3AD203B41FA5}">
                      <a16:colId xmlns:a16="http://schemas.microsoft.com/office/drawing/2014/main" val="1464458147"/>
                    </a:ext>
                  </a:extLst>
                </a:gridCol>
                <a:gridCol w="646661">
                  <a:extLst>
                    <a:ext uri="{9D8B030D-6E8A-4147-A177-3AD203B41FA5}">
                      <a16:colId xmlns:a16="http://schemas.microsoft.com/office/drawing/2014/main" val="1524747124"/>
                    </a:ext>
                  </a:extLst>
                </a:gridCol>
                <a:gridCol w="615117">
                  <a:extLst>
                    <a:ext uri="{9D8B030D-6E8A-4147-A177-3AD203B41FA5}">
                      <a16:colId xmlns:a16="http://schemas.microsoft.com/office/drawing/2014/main" val="2167092781"/>
                    </a:ext>
                  </a:extLst>
                </a:gridCol>
              </a:tblGrid>
              <a:tr h="700613">
                <a:tc>
                  <a:txBody>
                    <a:bodyPr/>
                    <a:lstStyle/>
                    <a:p>
                      <a:pPr algn="ctr" fontAlgn="b"/>
                      <a:r>
                        <a:rPr lang="en-AU" sz="1400" b="1" u="none" strike="noStrike" dirty="0">
                          <a:effectLst/>
                          <a:latin typeface="Arial" panose="020B0604020202020204" pitchFamily="34" charset="0"/>
                          <a:cs typeface="Arial" panose="020B0604020202020204" pitchFamily="34" charset="0"/>
                        </a:rPr>
                        <a:t>Route geography</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ctr"/>
                      <a:r>
                        <a:rPr lang="en-AU" sz="1400" b="1" u="none" strike="noStrike" dirty="0">
                          <a:effectLst/>
                          <a:latin typeface="Arial" panose="020B0604020202020204" pitchFamily="34" charset="0"/>
                          <a:cs typeface="Arial" panose="020B0604020202020204" pitchFamily="34" charset="0"/>
                        </a:rPr>
                        <a:t>City pair</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AU" sz="1400" b="1" u="none" strike="noStrike" dirty="0">
                          <a:effectLst/>
                          <a:latin typeface="Arial" panose="020B0604020202020204" pitchFamily="34" charset="0"/>
                          <a:cs typeface="Arial" panose="020B0604020202020204" pitchFamily="34" charset="0"/>
                        </a:rPr>
                        <a:t>Rail distance km (est.)</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gridSpan="4">
                  <a:txBody>
                    <a:bodyPr/>
                    <a:lstStyle/>
                    <a:p>
                      <a:pPr algn="ctr" fontAlgn="ctr"/>
                      <a:r>
                        <a:rPr lang="en-AU" sz="1400" b="1" u="none" strike="noStrike" dirty="0">
                          <a:effectLst/>
                          <a:latin typeface="Arial" panose="020B0604020202020204" pitchFamily="34" charset="0"/>
                          <a:cs typeface="Arial" panose="020B0604020202020204" pitchFamily="34" charset="0"/>
                        </a:rPr>
                        <a:t>SERVICE TIMES (MINS)</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66637913"/>
                  </a:ext>
                </a:extLst>
              </a:tr>
              <a:tr h="360314">
                <a:tc>
                  <a:txBody>
                    <a:bodyPr/>
                    <a:lstStyle/>
                    <a:p>
                      <a:pPr algn="ctr" fontAlgn="b"/>
                      <a:endParaRPr lang="en-AU"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i="1" u="none" strike="noStrike" dirty="0">
                          <a:effectLst/>
                          <a:latin typeface="Arial" panose="020B0604020202020204" pitchFamily="34" charset="0"/>
                          <a:cs typeface="Arial" panose="020B0604020202020204" pitchFamily="34" charset="0"/>
                        </a:rPr>
                        <a:t>Maximum speed kph</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200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250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a:effectLst/>
                          <a:latin typeface="Arial" panose="020B0604020202020204" pitchFamily="34" charset="0"/>
                          <a:cs typeface="Arial" panose="020B0604020202020204" pitchFamily="34" charset="0"/>
                        </a:rPr>
                        <a:t>300</a:t>
                      </a:r>
                      <a:endParaRPr lang="en-AU" sz="1400" b="0" i="1"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a:effectLst/>
                          <a:latin typeface="Arial" panose="020B0604020202020204" pitchFamily="34" charset="0"/>
                          <a:cs typeface="Arial" panose="020B0604020202020204" pitchFamily="34" charset="0"/>
                        </a:rPr>
                        <a:t>350</a:t>
                      </a:r>
                      <a:endParaRPr lang="en-AU" sz="1400" b="0" i="1"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667575466"/>
                  </a:ext>
                </a:extLst>
              </a:tr>
              <a:tr h="360314">
                <a:tc>
                  <a:txBody>
                    <a:bodyPr/>
                    <a:lstStyle/>
                    <a:p>
                      <a:pPr algn="ctr" fontAlgn="b"/>
                      <a:endParaRPr lang="en-AU"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i="1" u="none" strike="noStrike" dirty="0">
                          <a:effectLst/>
                          <a:latin typeface="Arial" panose="020B0604020202020204" pitchFamily="34" charset="0"/>
                          <a:cs typeface="Arial" panose="020B0604020202020204" pitchFamily="34" charset="0"/>
                        </a:rPr>
                        <a:t>RG2 average speed kph (0.6 av/max)</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120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150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180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210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500535648"/>
                  </a:ext>
                </a:extLst>
              </a:tr>
              <a:tr h="295259">
                <a:tc>
                  <a:txBody>
                    <a:bodyPr/>
                    <a:lstStyle/>
                    <a:p>
                      <a:pPr algn="ctr" fontAlgn="b"/>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i="1" u="none" strike="noStrike" dirty="0">
                          <a:effectLst/>
                          <a:latin typeface="Arial" panose="020B0604020202020204" pitchFamily="34" charset="0"/>
                          <a:cs typeface="Arial" panose="020B0604020202020204" pitchFamily="34" charset="0"/>
                        </a:rPr>
                        <a:t>RG3-4 average speed kph (0.75 av/max)</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150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a:effectLst/>
                          <a:latin typeface="Arial" panose="020B0604020202020204" pitchFamily="34" charset="0"/>
                          <a:cs typeface="Arial" panose="020B0604020202020204" pitchFamily="34" charset="0"/>
                        </a:rPr>
                        <a:t>188</a:t>
                      </a:r>
                      <a:endParaRPr lang="en-AU" sz="1400" b="0" i="1"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225</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263</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825798237"/>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RG1</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AU" sz="1400" u="none" strike="noStrike" dirty="0">
                          <a:effectLst/>
                          <a:latin typeface="Arial" panose="020B0604020202020204" pitchFamily="34" charset="0"/>
                          <a:cs typeface="Arial" panose="020B0604020202020204" pitchFamily="34" charset="0"/>
                        </a:rPr>
                        <a:t>SYDNEY - MELBOURNE</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a:effectLst/>
                          <a:latin typeface="Arial" panose="020B0604020202020204" pitchFamily="34" charset="0"/>
                          <a:cs typeface="Arial" panose="020B0604020202020204" pitchFamily="34" charset="0"/>
                        </a:rPr>
                        <a:t>824</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dirty="0">
                          <a:effectLst/>
                          <a:latin typeface="Arial" panose="020B0604020202020204" pitchFamily="34" charset="0"/>
                          <a:cs typeface="Arial" panose="020B0604020202020204" pitchFamily="34" charset="0"/>
                        </a:rPr>
                        <a:t>356</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a:effectLst/>
                          <a:latin typeface="Arial" panose="020B0604020202020204" pitchFamily="34" charset="0"/>
                          <a:cs typeface="Arial" panose="020B0604020202020204" pitchFamily="34" charset="0"/>
                        </a:rPr>
                        <a:t>284</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a:effectLst/>
                          <a:latin typeface="Arial" panose="020B0604020202020204" pitchFamily="34" charset="0"/>
                          <a:cs typeface="Arial" panose="020B0604020202020204" pitchFamily="34" charset="0"/>
                        </a:rPr>
                        <a:t>237</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b="1" u="none" strike="noStrike" dirty="0">
                          <a:solidFill>
                            <a:schemeClr val="bg1"/>
                          </a:solidFill>
                          <a:effectLst/>
                          <a:latin typeface="Arial" panose="020B0604020202020204" pitchFamily="34" charset="0"/>
                          <a:cs typeface="Arial" panose="020B0604020202020204" pitchFamily="34" charset="0"/>
                        </a:rPr>
                        <a:t>203</a:t>
                      </a:r>
                      <a:endParaRPr lang="en-AU"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3">
                        <a:lumMod val="75000"/>
                      </a:schemeClr>
                    </a:solidFill>
                  </a:tcPr>
                </a:tc>
                <a:extLst>
                  <a:ext uri="{0D108BD9-81ED-4DB2-BD59-A6C34878D82A}">
                    <a16:rowId xmlns:a16="http://schemas.microsoft.com/office/drawing/2014/main" val="93333557"/>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RG2</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Bowral-Mittagong – Sydney </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100</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50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40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33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29</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extLst>
                  <a:ext uri="{0D108BD9-81ED-4DB2-BD59-A6C34878D82A}">
                    <a16:rowId xmlns:a16="http://schemas.microsoft.com/office/drawing/2014/main" val="4034333945"/>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Goulburn – 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179</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82</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65</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54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47</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extLst>
                  <a:ext uri="{0D108BD9-81ED-4DB2-BD59-A6C34878D82A}">
                    <a16:rowId xmlns:a16="http://schemas.microsoft.com/office/drawing/2014/main" val="899917916"/>
                  </a:ext>
                </a:extLst>
              </a:tr>
              <a:tr h="350306">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Canberra-Queanbeyan – 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280</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122</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98</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81</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70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3066051906"/>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RG4</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Wagga Wagga – 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411</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174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140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116</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100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2151479370"/>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Albury-Wodonga – Melbourne</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296</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134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108</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90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77</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834121225"/>
                  </a:ext>
                </a:extLst>
              </a:tr>
              <a:tr h="241483">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Wangaratta – Melbourne</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235</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110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a:effectLst/>
                          <a:latin typeface="Arial" panose="020B0604020202020204" pitchFamily="34" charset="0"/>
                          <a:cs typeface="Arial" panose="020B0604020202020204" pitchFamily="34" charset="0"/>
                        </a:rPr>
                        <a:t>88</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73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63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2438805859"/>
                  </a:ext>
                </a:extLst>
              </a:tr>
              <a:tr h="234607">
                <a:tc>
                  <a:txBody>
                    <a:bodyPr/>
                    <a:lstStyle/>
                    <a:p>
                      <a:pPr algn="ctr" fontAlgn="b"/>
                      <a:r>
                        <a:rPr lang="en-AU" sz="1400" b="1" u="none" strike="noStrike" dirty="0">
                          <a:effectLst/>
                          <a:latin typeface="Arial" panose="020B0604020202020204" pitchFamily="34" charset="0"/>
                          <a:cs typeface="Arial" panose="020B0604020202020204" pitchFamily="34" charset="0"/>
                        </a:rPr>
                        <a:t>RG2</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Shepparton-Mooroopna – Melbourne </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160</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80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64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53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46</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extLst>
                  <a:ext uri="{0D108BD9-81ED-4DB2-BD59-A6C34878D82A}">
                    <a16:rowId xmlns:a16="http://schemas.microsoft.com/office/drawing/2014/main" val="1863122047"/>
                  </a:ext>
                </a:extLst>
              </a:tr>
              <a:tr h="360000">
                <a:tc>
                  <a:txBody>
                    <a:bodyPr/>
                    <a:lstStyle/>
                    <a:p>
                      <a:pPr algn="ctr" fontAlgn="b"/>
                      <a:r>
                        <a:rPr lang="en-AU" sz="1400" b="1" u="none" strike="noStrike" dirty="0">
                          <a:effectLst/>
                          <a:latin typeface="Arial" panose="020B0604020202020204" pitchFamily="34" charset="0"/>
                          <a:cs typeface="Arial" panose="020B0604020202020204" pitchFamily="34" charset="0"/>
                        </a:rPr>
                        <a:t>RG1</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MELBOURNE-SYDNEY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824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solidFill>
                            <a:schemeClr val="tx1"/>
                          </a:solidFill>
                          <a:effectLst/>
                          <a:latin typeface="Arial" panose="020B0604020202020204" pitchFamily="34" charset="0"/>
                          <a:cs typeface="Arial" panose="020B0604020202020204" pitchFamily="34" charset="0"/>
                        </a:rPr>
                        <a:t>356</a:t>
                      </a:r>
                      <a:endParaRPr lang="en-AU"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solidFill>
                            <a:schemeClr val="tx1"/>
                          </a:solidFill>
                          <a:effectLst/>
                          <a:latin typeface="Arial" panose="020B0604020202020204" pitchFamily="34" charset="0"/>
                          <a:cs typeface="Arial" panose="020B0604020202020204" pitchFamily="34" charset="0"/>
                        </a:rPr>
                        <a:t>284</a:t>
                      </a:r>
                      <a:endParaRPr lang="en-AU"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solidFill>
                            <a:schemeClr val="tx1"/>
                          </a:solidFill>
                          <a:effectLst/>
                          <a:latin typeface="Arial" panose="020B0604020202020204" pitchFamily="34" charset="0"/>
                          <a:cs typeface="Arial" panose="020B0604020202020204" pitchFamily="34" charset="0"/>
                        </a:rPr>
                        <a:t>237</a:t>
                      </a:r>
                      <a:endParaRPr lang="en-AU"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b="1" u="none" strike="noStrike" dirty="0">
                          <a:solidFill>
                            <a:schemeClr val="bg1"/>
                          </a:solidFill>
                          <a:effectLst/>
                          <a:latin typeface="Arial" panose="020B0604020202020204" pitchFamily="34" charset="0"/>
                          <a:cs typeface="Arial" panose="020B0604020202020204" pitchFamily="34" charset="0"/>
                        </a:rPr>
                        <a:t>203</a:t>
                      </a:r>
                      <a:endParaRPr lang="en-AU"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3">
                        <a:lumMod val="75000"/>
                      </a:schemeClr>
                    </a:solidFill>
                  </a:tcPr>
                </a:tc>
                <a:extLst>
                  <a:ext uri="{0D108BD9-81ED-4DB2-BD59-A6C34878D82A}">
                    <a16:rowId xmlns:a16="http://schemas.microsoft.com/office/drawing/2014/main" val="626112429"/>
                  </a:ext>
                </a:extLst>
              </a:tr>
            </a:tbl>
          </a:graphicData>
        </a:graphic>
      </p:graphicFrame>
      <p:sp>
        <p:nvSpPr>
          <p:cNvPr id="13" name="Rectangle 12">
            <a:extLst>
              <a:ext uri="{FF2B5EF4-FFF2-40B4-BE49-F238E27FC236}">
                <a16:creationId xmlns:a16="http://schemas.microsoft.com/office/drawing/2014/main" id="{F3AD0EBB-BB70-86FA-A5F9-5E4DEEC3BE06}"/>
              </a:ext>
            </a:extLst>
          </p:cNvPr>
          <p:cNvSpPr/>
          <p:nvPr/>
        </p:nvSpPr>
        <p:spPr>
          <a:xfrm>
            <a:off x="1436915" y="5759016"/>
            <a:ext cx="465720" cy="294174"/>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68ECBCEE-5474-B943-D83A-E6F68ED566D9}"/>
              </a:ext>
            </a:extLst>
          </p:cNvPr>
          <p:cNvSpPr txBox="1"/>
          <p:nvPr/>
        </p:nvSpPr>
        <p:spPr>
          <a:xfrm>
            <a:off x="1912896" y="5721437"/>
            <a:ext cx="878767" cy="338554"/>
          </a:xfrm>
          <a:prstGeom prst="rect">
            <a:avLst/>
          </a:prstGeom>
          <a:noFill/>
        </p:spPr>
        <p:txBody>
          <a:bodyPr wrap="none" rtlCol="0">
            <a:spAutoFit/>
          </a:bodyPr>
          <a:lstStyle/>
          <a:p>
            <a:r>
              <a:rPr lang="en-AU" sz="1600" dirty="0">
                <a:latin typeface="Arial" panose="020B0604020202020204" pitchFamily="34" charset="0"/>
                <a:cs typeface="Arial" panose="020B0604020202020204" pitchFamily="34" charset="0"/>
              </a:rPr>
              <a:t>≤1 hour</a:t>
            </a:r>
          </a:p>
        </p:txBody>
      </p:sp>
      <p:sp>
        <p:nvSpPr>
          <p:cNvPr id="18" name="Rectangle 17">
            <a:extLst>
              <a:ext uri="{FF2B5EF4-FFF2-40B4-BE49-F238E27FC236}">
                <a16:creationId xmlns:a16="http://schemas.microsoft.com/office/drawing/2014/main" id="{9CF021C9-5DCC-55BA-AAC2-1C91DEBBDB25}"/>
              </a:ext>
            </a:extLst>
          </p:cNvPr>
          <p:cNvSpPr/>
          <p:nvPr/>
        </p:nvSpPr>
        <p:spPr>
          <a:xfrm>
            <a:off x="2946194" y="5759016"/>
            <a:ext cx="472925" cy="294173"/>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67C00D34-ED12-02C2-8627-FCD7BA28AD5C}"/>
              </a:ext>
            </a:extLst>
          </p:cNvPr>
          <p:cNvSpPr txBox="1"/>
          <p:nvPr/>
        </p:nvSpPr>
        <p:spPr>
          <a:xfrm>
            <a:off x="3419120" y="5715001"/>
            <a:ext cx="981359" cy="338554"/>
          </a:xfrm>
          <a:prstGeom prst="rect">
            <a:avLst/>
          </a:prstGeom>
          <a:noFill/>
        </p:spPr>
        <p:txBody>
          <a:bodyPr wrap="none" rtlCol="0">
            <a:spAutoFit/>
          </a:bodyPr>
          <a:lstStyle/>
          <a:p>
            <a:r>
              <a:rPr lang="en-AU" sz="1600" dirty="0">
                <a:latin typeface="Arial" panose="020B0604020202020204" pitchFamily="34" charset="0"/>
                <a:cs typeface="Arial" panose="020B0604020202020204" pitchFamily="34" charset="0"/>
              </a:rPr>
              <a:t>≤2 hours</a:t>
            </a:r>
          </a:p>
        </p:txBody>
      </p:sp>
      <p:sp>
        <p:nvSpPr>
          <p:cNvPr id="20" name="Rectangle 19">
            <a:extLst>
              <a:ext uri="{FF2B5EF4-FFF2-40B4-BE49-F238E27FC236}">
                <a16:creationId xmlns:a16="http://schemas.microsoft.com/office/drawing/2014/main" id="{DD639040-C6AE-B161-CA1F-30C7B8CD44AE}"/>
              </a:ext>
            </a:extLst>
          </p:cNvPr>
          <p:cNvSpPr/>
          <p:nvPr/>
        </p:nvSpPr>
        <p:spPr>
          <a:xfrm>
            <a:off x="4531317" y="5780341"/>
            <a:ext cx="507841" cy="294173"/>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E1D1F28D-E883-1D98-5FF0-41F170B38A77}"/>
              </a:ext>
            </a:extLst>
          </p:cNvPr>
          <p:cNvSpPr txBox="1"/>
          <p:nvPr/>
        </p:nvSpPr>
        <p:spPr>
          <a:xfrm>
            <a:off x="5076565" y="5721437"/>
            <a:ext cx="981359" cy="338554"/>
          </a:xfrm>
          <a:prstGeom prst="rect">
            <a:avLst/>
          </a:prstGeom>
          <a:noFill/>
        </p:spPr>
        <p:txBody>
          <a:bodyPr wrap="none" rtlCol="0">
            <a:spAutoFit/>
          </a:bodyPr>
          <a:lstStyle/>
          <a:p>
            <a:r>
              <a:rPr lang="en-AU" sz="1600" dirty="0">
                <a:latin typeface="Arial" panose="020B0604020202020204" pitchFamily="34" charset="0"/>
                <a:cs typeface="Arial" panose="020B0604020202020204" pitchFamily="34" charset="0"/>
              </a:rPr>
              <a:t>≤3 hours</a:t>
            </a:r>
          </a:p>
        </p:txBody>
      </p:sp>
      <p:sp>
        <p:nvSpPr>
          <p:cNvPr id="22" name="Rectangle 21">
            <a:extLst>
              <a:ext uri="{FF2B5EF4-FFF2-40B4-BE49-F238E27FC236}">
                <a16:creationId xmlns:a16="http://schemas.microsoft.com/office/drawing/2014/main" id="{8E295186-C387-0153-3657-77A4236C0132}"/>
              </a:ext>
            </a:extLst>
          </p:cNvPr>
          <p:cNvSpPr/>
          <p:nvPr/>
        </p:nvSpPr>
        <p:spPr>
          <a:xfrm>
            <a:off x="6285489" y="5795520"/>
            <a:ext cx="519408" cy="28685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A40D8C32-6680-C4DF-56FC-2915FC3653A8}"/>
              </a:ext>
            </a:extLst>
          </p:cNvPr>
          <p:cNvSpPr txBox="1"/>
          <p:nvPr/>
        </p:nvSpPr>
        <p:spPr>
          <a:xfrm>
            <a:off x="6854620" y="5721436"/>
            <a:ext cx="1340364" cy="369332"/>
          </a:xfrm>
          <a:prstGeom prst="rect">
            <a:avLst/>
          </a:prstGeom>
          <a:noFill/>
        </p:spPr>
        <p:txBody>
          <a:bodyPr wrap="square" rtlCol="0">
            <a:spAutoFit/>
          </a:bodyPr>
          <a:lstStyle/>
          <a:p>
            <a:r>
              <a:rPr lang="en-AU" sz="1800" dirty="0">
                <a:latin typeface="Arial" panose="020B0604020202020204" pitchFamily="34" charset="0"/>
                <a:cs typeface="Arial" panose="020B0604020202020204" pitchFamily="34" charset="0"/>
              </a:rPr>
              <a:t>≤3½ </a:t>
            </a:r>
            <a:r>
              <a:rPr lang="en-AU" sz="1600" dirty="0">
                <a:latin typeface="Arial" panose="020B0604020202020204" pitchFamily="34" charset="0"/>
                <a:cs typeface="Arial" panose="020B0604020202020204" pitchFamily="34" charset="0"/>
              </a:rPr>
              <a:t>hours</a:t>
            </a:r>
            <a:endParaRPr lang="en-AU" sz="1600" dirty="0"/>
          </a:p>
        </p:txBody>
      </p:sp>
      <p:sp>
        <p:nvSpPr>
          <p:cNvPr id="25" name="Oval 24">
            <a:extLst>
              <a:ext uri="{FF2B5EF4-FFF2-40B4-BE49-F238E27FC236}">
                <a16:creationId xmlns:a16="http://schemas.microsoft.com/office/drawing/2014/main" id="{2F4AD5F6-225B-6A43-AB5F-C07C1DC5B428}"/>
              </a:ext>
            </a:extLst>
          </p:cNvPr>
          <p:cNvSpPr/>
          <p:nvPr/>
        </p:nvSpPr>
        <p:spPr>
          <a:xfrm>
            <a:off x="7985041" y="2815614"/>
            <a:ext cx="914400" cy="501216"/>
          </a:xfrm>
          <a:prstGeom prst="ellipse">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42596E17-5511-60A8-3334-6B3CDC8CFBF8}"/>
              </a:ext>
            </a:extLst>
          </p:cNvPr>
          <p:cNvSpPr/>
          <p:nvPr/>
        </p:nvSpPr>
        <p:spPr>
          <a:xfrm>
            <a:off x="8018429" y="5234074"/>
            <a:ext cx="914400" cy="496544"/>
          </a:xfrm>
          <a:prstGeom prst="ellipse">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0556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338F3-DBDA-DBF1-A39D-E1CA97652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E8695-CF98-112F-5F48-FABD7E677845}"/>
              </a:ext>
            </a:extLst>
          </p:cNvPr>
          <p:cNvSpPr>
            <a:spLocks noGrp="1"/>
          </p:cNvSpPr>
          <p:nvPr>
            <p:ph type="title"/>
          </p:nvPr>
        </p:nvSpPr>
        <p:spPr>
          <a:xfrm>
            <a:off x="119270" y="452590"/>
            <a:ext cx="8865704" cy="891559"/>
          </a:xfrm>
        </p:spPr>
        <p:txBody>
          <a:bodyPr>
            <a:normAutofit fontScale="90000"/>
          </a:bodyPr>
          <a:lstStyle/>
          <a:p>
            <a:r>
              <a:rPr lang="en-US" sz="3300" b="1" dirty="0">
                <a:solidFill>
                  <a:schemeClr val="tx2"/>
                </a:solidFill>
                <a:latin typeface="Arial"/>
                <a:cs typeface="Arial"/>
              </a:rPr>
              <a:t>Airport capacity relief benefits would accrue </a:t>
            </a:r>
            <a:r>
              <a:rPr lang="en-US" sz="3300" b="1" i="1" dirty="0">
                <a:solidFill>
                  <a:schemeClr val="tx2"/>
                </a:solidFill>
                <a:latin typeface="Arial"/>
                <a:cs typeface="Arial"/>
              </a:rPr>
              <a:t>outside</a:t>
            </a:r>
            <a:r>
              <a:rPr lang="en-US" sz="3300" b="1" dirty="0">
                <a:solidFill>
                  <a:schemeClr val="tx2"/>
                </a:solidFill>
                <a:latin typeface="Arial"/>
                <a:cs typeface="Arial"/>
              </a:rPr>
              <a:t>, as well as </a:t>
            </a:r>
            <a:r>
              <a:rPr lang="en-US" sz="3300" b="1" i="1" dirty="0">
                <a:solidFill>
                  <a:schemeClr val="tx2"/>
                </a:solidFill>
                <a:latin typeface="Arial"/>
                <a:cs typeface="Arial"/>
              </a:rPr>
              <a:t>inside</a:t>
            </a:r>
            <a:r>
              <a:rPr lang="en-US" sz="3300" b="1" dirty="0">
                <a:solidFill>
                  <a:schemeClr val="tx2"/>
                </a:solidFill>
                <a:latin typeface="Arial"/>
                <a:cs typeface="Arial"/>
              </a:rPr>
              <a:t> the HSR footprint</a:t>
            </a:r>
          </a:p>
        </p:txBody>
      </p:sp>
      <p:grpSp>
        <p:nvGrpSpPr>
          <p:cNvPr id="9" name="Group 8">
            <a:extLst>
              <a:ext uri="{FF2B5EF4-FFF2-40B4-BE49-F238E27FC236}">
                <a16:creationId xmlns:a16="http://schemas.microsoft.com/office/drawing/2014/main" id="{A6817755-DC4B-E773-6653-A16825A1D44C}"/>
              </a:ext>
            </a:extLst>
          </p:cNvPr>
          <p:cNvGrpSpPr/>
          <p:nvPr/>
        </p:nvGrpSpPr>
        <p:grpSpPr>
          <a:xfrm>
            <a:off x="0" y="5404757"/>
            <a:ext cx="8651520" cy="1485900"/>
            <a:chOff x="0" y="5372100"/>
            <a:chExt cx="8651520" cy="1485900"/>
          </a:xfrm>
          <a:solidFill>
            <a:schemeClr val="tx1"/>
          </a:solidFill>
        </p:grpSpPr>
        <p:sp>
          <p:nvSpPr>
            <p:cNvPr id="6" name="Text Box 20">
              <a:extLst>
                <a:ext uri="{FF2B5EF4-FFF2-40B4-BE49-F238E27FC236}">
                  <a16:creationId xmlns:a16="http://schemas.microsoft.com/office/drawing/2014/main" id="{56999A80-90D8-E72B-7F16-33B83BBA0B5A}"/>
                </a:ext>
              </a:extLst>
            </p:cNvPr>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a:extLst>
                <a:ext uri="{FF2B5EF4-FFF2-40B4-BE49-F238E27FC236}">
                  <a16:creationId xmlns:a16="http://schemas.microsoft.com/office/drawing/2014/main" id="{8C326AFC-F554-3807-A9E2-7009680D3083}"/>
                </a:ext>
              </a:extLst>
            </p:cNvPr>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a:extLst>
                <a:ext uri="{FF2B5EF4-FFF2-40B4-BE49-F238E27FC236}">
                  <a16:creationId xmlns:a16="http://schemas.microsoft.com/office/drawing/2014/main" id="{AD24E8EE-ED62-AF46-3D48-F74AA844B62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11" name="TextBox 10">
            <a:extLst>
              <a:ext uri="{FF2B5EF4-FFF2-40B4-BE49-F238E27FC236}">
                <a16:creationId xmlns:a16="http://schemas.microsoft.com/office/drawing/2014/main" id="{B802D65F-FAF2-AA05-897D-D83C6E7F886A}"/>
              </a:ext>
            </a:extLst>
          </p:cNvPr>
          <p:cNvSpPr txBox="1"/>
          <p:nvPr/>
        </p:nvSpPr>
        <p:spPr>
          <a:xfrm>
            <a:off x="2132654" y="5693684"/>
            <a:ext cx="5105872" cy="369332"/>
          </a:xfrm>
          <a:prstGeom prst="rect">
            <a:avLst/>
          </a:prstGeom>
          <a:noFill/>
        </p:spPr>
        <p:txBody>
          <a:bodyPr wrap="square">
            <a:spAutoFit/>
          </a:bodyPr>
          <a:lstStyle/>
          <a:p>
            <a:r>
              <a:rPr lang="en-US" sz="1800" b="0" i="0" u="none" strike="noStrike" dirty="0">
                <a:effectLst/>
                <a:latin typeface="Arial" panose="020B0604020202020204" pitchFamily="34" charset="0"/>
              </a:rPr>
              <a:t>* </a:t>
            </a:r>
            <a:r>
              <a:rPr lang="en-US" sz="1200" b="0" i="0" u="none" strike="noStrike" dirty="0">
                <a:effectLst/>
                <a:latin typeface="Arial" panose="020B0604020202020204" pitchFamily="34" charset="0"/>
              </a:rPr>
              <a:t>'East</a:t>
            </a:r>
            <a:r>
              <a:rPr lang="en-US" sz="1800" b="0" i="0" u="none" strike="noStrike" dirty="0">
                <a:effectLst/>
                <a:latin typeface="Arial" panose="020B0604020202020204" pitchFamily="34" charset="0"/>
              </a:rPr>
              <a:t> </a:t>
            </a:r>
            <a:r>
              <a:rPr lang="en-US" sz="1200" b="0" i="0" u="none" strike="noStrike" dirty="0">
                <a:effectLst/>
                <a:latin typeface="Arial" panose="020B0604020202020204" pitchFamily="34" charset="0"/>
              </a:rPr>
              <a:t>coast' only and excluding Adelaide flights</a:t>
            </a:r>
            <a:r>
              <a:rPr lang="en-US" sz="1200" dirty="0"/>
              <a:t> </a:t>
            </a:r>
            <a:endParaRPr lang="en-AU" sz="1200" dirty="0"/>
          </a:p>
        </p:txBody>
      </p:sp>
      <p:pic>
        <p:nvPicPr>
          <p:cNvPr id="15" name="Content Placeholder 14">
            <a:extLst>
              <a:ext uri="{FF2B5EF4-FFF2-40B4-BE49-F238E27FC236}">
                <a16:creationId xmlns:a16="http://schemas.microsoft.com/office/drawing/2014/main" id="{FB7602D1-4F1E-0D5C-7377-5BDC305B48FC}"/>
              </a:ext>
            </a:extLst>
          </p:cNvPr>
          <p:cNvPicPr>
            <a:picLocks noGrp="1" noChangeAspect="1"/>
          </p:cNvPicPr>
          <p:nvPr>
            <p:ph idx="1"/>
          </p:nvPr>
        </p:nvPicPr>
        <p:blipFill>
          <a:blip r:embed="rId4"/>
          <a:stretch>
            <a:fillRect/>
          </a:stretch>
        </p:blipFill>
        <p:spPr>
          <a:xfrm>
            <a:off x="1106425" y="1464946"/>
            <a:ext cx="6931150" cy="4158691"/>
          </a:xfrm>
          <a:prstGeom prst="rect">
            <a:avLst/>
          </a:prstGeom>
        </p:spPr>
      </p:pic>
    </p:spTree>
    <p:extLst>
      <p:ext uri="{BB962C8B-B14F-4D97-AF65-F5344CB8AC3E}">
        <p14:creationId xmlns:p14="http://schemas.microsoft.com/office/powerpoint/2010/main" val="404649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F6361-77FD-1524-7164-3BA4DB8BB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DF005-F46A-11A1-96E0-BC78C9F2F313}"/>
              </a:ext>
            </a:extLst>
          </p:cNvPr>
          <p:cNvSpPr>
            <a:spLocks noGrp="1"/>
          </p:cNvSpPr>
          <p:nvPr>
            <p:ph type="title"/>
          </p:nvPr>
        </p:nvSpPr>
        <p:spPr>
          <a:xfrm>
            <a:off x="-261176" y="118233"/>
            <a:ext cx="9531233" cy="891559"/>
          </a:xfrm>
        </p:spPr>
        <p:txBody>
          <a:bodyPr>
            <a:normAutofit fontScale="90000"/>
          </a:bodyPr>
          <a:lstStyle/>
          <a:p>
            <a:r>
              <a:rPr lang="en-US" sz="3300" b="1" dirty="0">
                <a:solidFill>
                  <a:schemeClr val="tx2"/>
                </a:solidFill>
                <a:latin typeface="Arial"/>
                <a:cs typeface="Arial"/>
              </a:rPr>
              <a:t>   RG2: 250 kph trains will be faster than self-drive, close to a 1 </a:t>
            </a:r>
            <a:r>
              <a:rPr lang="en-US" sz="3300" b="1" dirty="0" err="1">
                <a:solidFill>
                  <a:schemeClr val="tx2"/>
                </a:solidFill>
                <a:latin typeface="Arial"/>
                <a:cs typeface="Arial"/>
              </a:rPr>
              <a:t>hr</a:t>
            </a:r>
            <a:r>
              <a:rPr lang="en-US" sz="3300" b="1" dirty="0">
                <a:solidFill>
                  <a:schemeClr val="tx2"/>
                </a:solidFill>
                <a:latin typeface="Arial"/>
                <a:cs typeface="Arial"/>
              </a:rPr>
              <a:t> commuting benchmark  </a:t>
            </a:r>
          </a:p>
        </p:txBody>
      </p:sp>
      <p:grpSp>
        <p:nvGrpSpPr>
          <p:cNvPr id="9" name="Group 8">
            <a:extLst>
              <a:ext uri="{FF2B5EF4-FFF2-40B4-BE49-F238E27FC236}">
                <a16:creationId xmlns:a16="http://schemas.microsoft.com/office/drawing/2014/main" id="{B3929497-B7A1-D33F-78C6-99CAF230DDEE}"/>
              </a:ext>
            </a:extLst>
          </p:cNvPr>
          <p:cNvGrpSpPr/>
          <p:nvPr/>
        </p:nvGrpSpPr>
        <p:grpSpPr>
          <a:xfrm>
            <a:off x="0" y="5404757"/>
            <a:ext cx="8651520" cy="1485900"/>
            <a:chOff x="0" y="5372100"/>
            <a:chExt cx="8651520" cy="1485900"/>
          </a:xfrm>
          <a:solidFill>
            <a:schemeClr val="tx1"/>
          </a:solidFill>
        </p:grpSpPr>
        <p:sp>
          <p:nvSpPr>
            <p:cNvPr id="6" name="Text Box 20">
              <a:extLst>
                <a:ext uri="{FF2B5EF4-FFF2-40B4-BE49-F238E27FC236}">
                  <a16:creationId xmlns:a16="http://schemas.microsoft.com/office/drawing/2014/main" id="{77021E58-57D4-F270-FD32-4746DF821BB9}"/>
                </a:ext>
              </a:extLst>
            </p:cNvPr>
            <p:cNvSpPr txBox="1"/>
            <p:nvPr/>
          </p:nvSpPr>
          <p:spPr>
            <a:xfrm>
              <a:off x="1813437" y="6293282"/>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a:extLst>
                <a:ext uri="{FF2B5EF4-FFF2-40B4-BE49-F238E27FC236}">
                  <a16:creationId xmlns:a16="http://schemas.microsoft.com/office/drawing/2014/main" id="{0F788F75-255B-1D21-16D8-D86E00B54D1C}"/>
                </a:ext>
              </a:extLst>
            </p:cNvPr>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a:extLst>
                <a:ext uri="{FF2B5EF4-FFF2-40B4-BE49-F238E27FC236}">
                  <a16:creationId xmlns:a16="http://schemas.microsoft.com/office/drawing/2014/main" id="{2638BE70-8869-E3B7-34DD-BBD8F346A06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a:extLst>
              <a:ext uri="{FF2B5EF4-FFF2-40B4-BE49-F238E27FC236}">
                <a16:creationId xmlns:a16="http://schemas.microsoft.com/office/drawing/2014/main" id="{5779FCC4-9113-5013-05CD-FB36C2A5671F}"/>
              </a:ext>
            </a:extLst>
          </p:cNvPr>
          <p:cNvSpPr>
            <a:spLocks noGrp="1"/>
          </p:cNvSpPr>
          <p:nvPr>
            <p:ph idx="1"/>
          </p:nvPr>
        </p:nvSpPr>
        <p:spPr>
          <a:xfrm>
            <a:off x="402535"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graphicFrame>
        <p:nvGraphicFramePr>
          <p:cNvPr id="10" name="Table 9">
            <a:extLst>
              <a:ext uri="{FF2B5EF4-FFF2-40B4-BE49-F238E27FC236}">
                <a16:creationId xmlns:a16="http://schemas.microsoft.com/office/drawing/2014/main" id="{22E7491A-44B3-B2FB-A824-E8254BD86412}"/>
              </a:ext>
            </a:extLst>
          </p:cNvPr>
          <p:cNvGraphicFramePr>
            <a:graphicFrameLocks noGrp="1"/>
          </p:cNvGraphicFramePr>
          <p:nvPr>
            <p:extLst>
              <p:ext uri="{D42A27DB-BD31-4B8C-83A1-F6EECF244321}">
                <p14:modId xmlns:p14="http://schemas.microsoft.com/office/powerpoint/2010/main" val="2292344833"/>
              </p:ext>
            </p:extLst>
          </p:nvPr>
        </p:nvGraphicFramePr>
        <p:xfrm>
          <a:off x="879120" y="1186482"/>
          <a:ext cx="7734976" cy="4396584"/>
        </p:xfrm>
        <a:graphic>
          <a:graphicData uri="http://schemas.openxmlformats.org/drawingml/2006/table">
            <a:tbl>
              <a:tblPr>
                <a:tableStyleId>{BC89EF96-8CEA-46FF-86C4-4CE0E7609802}</a:tableStyleId>
              </a:tblPr>
              <a:tblGrid>
                <a:gridCol w="915603">
                  <a:extLst>
                    <a:ext uri="{9D8B030D-6E8A-4147-A177-3AD203B41FA5}">
                      <a16:colId xmlns:a16="http://schemas.microsoft.com/office/drawing/2014/main" val="758544484"/>
                    </a:ext>
                  </a:extLst>
                </a:gridCol>
                <a:gridCol w="3254851">
                  <a:extLst>
                    <a:ext uri="{9D8B030D-6E8A-4147-A177-3AD203B41FA5}">
                      <a16:colId xmlns:a16="http://schemas.microsoft.com/office/drawing/2014/main" val="2255326813"/>
                    </a:ext>
                  </a:extLst>
                </a:gridCol>
                <a:gridCol w="879827">
                  <a:extLst>
                    <a:ext uri="{9D8B030D-6E8A-4147-A177-3AD203B41FA5}">
                      <a16:colId xmlns:a16="http://schemas.microsoft.com/office/drawing/2014/main" val="1699667254"/>
                    </a:ext>
                  </a:extLst>
                </a:gridCol>
                <a:gridCol w="776256">
                  <a:extLst>
                    <a:ext uri="{9D8B030D-6E8A-4147-A177-3AD203B41FA5}">
                      <a16:colId xmlns:a16="http://schemas.microsoft.com/office/drawing/2014/main" val="2683656033"/>
                    </a:ext>
                  </a:extLst>
                </a:gridCol>
                <a:gridCol w="646661">
                  <a:extLst>
                    <a:ext uri="{9D8B030D-6E8A-4147-A177-3AD203B41FA5}">
                      <a16:colId xmlns:a16="http://schemas.microsoft.com/office/drawing/2014/main" val="1464458147"/>
                    </a:ext>
                  </a:extLst>
                </a:gridCol>
                <a:gridCol w="646661">
                  <a:extLst>
                    <a:ext uri="{9D8B030D-6E8A-4147-A177-3AD203B41FA5}">
                      <a16:colId xmlns:a16="http://schemas.microsoft.com/office/drawing/2014/main" val="1524747124"/>
                    </a:ext>
                  </a:extLst>
                </a:gridCol>
                <a:gridCol w="615117">
                  <a:extLst>
                    <a:ext uri="{9D8B030D-6E8A-4147-A177-3AD203B41FA5}">
                      <a16:colId xmlns:a16="http://schemas.microsoft.com/office/drawing/2014/main" val="2167092781"/>
                    </a:ext>
                  </a:extLst>
                </a:gridCol>
              </a:tblGrid>
              <a:tr h="700613">
                <a:tc>
                  <a:txBody>
                    <a:bodyPr/>
                    <a:lstStyle/>
                    <a:p>
                      <a:pPr algn="ctr" fontAlgn="b"/>
                      <a:r>
                        <a:rPr lang="en-AU" sz="1400" b="1" u="none" strike="noStrike" dirty="0">
                          <a:effectLst/>
                          <a:latin typeface="Arial" panose="020B0604020202020204" pitchFamily="34" charset="0"/>
                          <a:cs typeface="Arial" panose="020B0604020202020204" pitchFamily="34" charset="0"/>
                        </a:rPr>
                        <a:t>Route geography</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ctr"/>
                      <a:r>
                        <a:rPr lang="en-AU" sz="1400" b="1" u="none" strike="noStrike" dirty="0">
                          <a:effectLst/>
                          <a:latin typeface="Arial" panose="020B0604020202020204" pitchFamily="34" charset="0"/>
                          <a:cs typeface="Arial" panose="020B0604020202020204" pitchFamily="34" charset="0"/>
                        </a:rPr>
                        <a:t>City pair</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AU" sz="1400" b="1" u="none" strike="noStrike" dirty="0">
                          <a:effectLst/>
                          <a:latin typeface="Arial" panose="020B0604020202020204" pitchFamily="34" charset="0"/>
                          <a:cs typeface="Arial" panose="020B0604020202020204" pitchFamily="34" charset="0"/>
                        </a:rPr>
                        <a:t>Rail distance km (est.)</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gridSpan="4">
                  <a:txBody>
                    <a:bodyPr/>
                    <a:lstStyle/>
                    <a:p>
                      <a:pPr algn="ctr" fontAlgn="ctr"/>
                      <a:r>
                        <a:rPr lang="en-AU" sz="1400" b="1" u="none" strike="noStrike" dirty="0">
                          <a:effectLst/>
                          <a:latin typeface="Arial" panose="020B0604020202020204" pitchFamily="34" charset="0"/>
                          <a:cs typeface="Arial" panose="020B0604020202020204" pitchFamily="34" charset="0"/>
                        </a:rPr>
                        <a:t>SERVICE TIMES (MINS)</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66637913"/>
                  </a:ext>
                </a:extLst>
              </a:tr>
              <a:tr h="360314">
                <a:tc>
                  <a:txBody>
                    <a:bodyPr/>
                    <a:lstStyle/>
                    <a:p>
                      <a:pPr algn="ctr" fontAlgn="b"/>
                      <a:endParaRPr lang="en-AU"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i="1" u="none" strike="noStrike" dirty="0">
                          <a:effectLst/>
                          <a:latin typeface="Arial" panose="020B0604020202020204" pitchFamily="34" charset="0"/>
                          <a:cs typeface="Arial" panose="020B0604020202020204" pitchFamily="34" charset="0"/>
                        </a:rPr>
                        <a:t>Maximum speed kph</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200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250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a:effectLst/>
                          <a:latin typeface="Arial" panose="020B0604020202020204" pitchFamily="34" charset="0"/>
                          <a:cs typeface="Arial" panose="020B0604020202020204" pitchFamily="34" charset="0"/>
                        </a:rPr>
                        <a:t>300</a:t>
                      </a:r>
                      <a:endParaRPr lang="en-AU" sz="1400" b="0" i="1"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a:effectLst/>
                          <a:latin typeface="Arial" panose="020B0604020202020204" pitchFamily="34" charset="0"/>
                          <a:cs typeface="Arial" panose="020B0604020202020204" pitchFamily="34" charset="0"/>
                        </a:rPr>
                        <a:t>350</a:t>
                      </a:r>
                      <a:endParaRPr lang="en-AU" sz="1400" b="0" i="1"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667575466"/>
                  </a:ext>
                </a:extLst>
              </a:tr>
              <a:tr h="360314">
                <a:tc>
                  <a:txBody>
                    <a:bodyPr/>
                    <a:lstStyle/>
                    <a:p>
                      <a:pPr algn="ctr" fontAlgn="b"/>
                      <a:endParaRPr lang="en-AU"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i="1" u="none" strike="noStrike" dirty="0">
                          <a:effectLst/>
                          <a:latin typeface="Arial" panose="020B0604020202020204" pitchFamily="34" charset="0"/>
                          <a:cs typeface="Arial" panose="020B0604020202020204" pitchFamily="34" charset="0"/>
                        </a:rPr>
                        <a:t>RG2 average speed kph (0.6 av/max)</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120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150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180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210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500535648"/>
                  </a:ext>
                </a:extLst>
              </a:tr>
              <a:tr h="295259">
                <a:tc>
                  <a:txBody>
                    <a:bodyPr/>
                    <a:lstStyle/>
                    <a:p>
                      <a:pPr algn="ctr" fontAlgn="b"/>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i="1" u="none" strike="noStrike" dirty="0">
                          <a:effectLst/>
                          <a:latin typeface="Arial" panose="020B0604020202020204" pitchFamily="34" charset="0"/>
                          <a:cs typeface="Arial" panose="020B0604020202020204" pitchFamily="34" charset="0"/>
                        </a:rPr>
                        <a:t>RG3-4 average speed kph (0.75 av/max)</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150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a:effectLst/>
                          <a:latin typeface="Arial" panose="020B0604020202020204" pitchFamily="34" charset="0"/>
                          <a:cs typeface="Arial" panose="020B0604020202020204" pitchFamily="34" charset="0"/>
                        </a:rPr>
                        <a:t>188</a:t>
                      </a:r>
                      <a:endParaRPr lang="en-AU" sz="1400" b="0" i="1"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225</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263</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825798237"/>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RG1</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AU" sz="1400" u="none" strike="noStrike" dirty="0">
                          <a:effectLst/>
                          <a:latin typeface="Arial" panose="020B0604020202020204" pitchFamily="34" charset="0"/>
                          <a:cs typeface="Arial" panose="020B0604020202020204" pitchFamily="34" charset="0"/>
                        </a:rPr>
                        <a:t>SYDNEY - MELBOURNE</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a:effectLst/>
                          <a:latin typeface="Arial" panose="020B0604020202020204" pitchFamily="34" charset="0"/>
                          <a:cs typeface="Arial" panose="020B0604020202020204" pitchFamily="34" charset="0"/>
                        </a:rPr>
                        <a:t>824</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dirty="0">
                          <a:effectLst/>
                          <a:latin typeface="Arial" panose="020B0604020202020204" pitchFamily="34" charset="0"/>
                          <a:cs typeface="Arial" panose="020B0604020202020204" pitchFamily="34" charset="0"/>
                        </a:rPr>
                        <a:t>356</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a:effectLst/>
                          <a:latin typeface="Arial" panose="020B0604020202020204" pitchFamily="34" charset="0"/>
                          <a:cs typeface="Arial" panose="020B0604020202020204" pitchFamily="34" charset="0"/>
                        </a:rPr>
                        <a:t>284</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a:effectLst/>
                          <a:latin typeface="Arial" panose="020B0604020202020204" pitchFamily="34" charset="0"/>
                          <a:cs typeface="Arial" panose="020B0604020202020204" pitchFamily="34" charset="0"/>
                        </a:rPr>
                        <a:t>237</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b="1" u="none" strike="noStrike" dirty="0">
                          <a:solidFill>
                            <a:schemeClr val="bg1"/>
                          </a:solidFill>
                          <a:effectLst/>
                          <a:latin typeface="Arial" panose="020B0604020202020204" pitchFamily="34" charset="0"/>
                          <a:cs typeface="Arial" panose="020B0604020202020204" pitchFamily="34" charset="0"/>
                        </a:rPr>
                        <a:t>203</a:t>
                      </a:r>
                      <a:endParaRPr lang="en-AU"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3">
                        <a:lumMod val="75000"/>
                      </a:schemeClr>
                    </a:solidFill>
                  </a:tcPr>
                </a:tc>
                <a:extLst>
                  <a:ext uri="{0D108BD9-81ED-4DB2-BD59-A6C34878D82A}">
                    <a16:rowId xmlns:a16="http://schemas.microsoft.com/office/drawing/2014/main" val="93333557"/>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RG2</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Bowral-Mittagong - 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100</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50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40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33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29</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extLst>
                  <a:ext uri="{0D108BD9-81ED-4DB2-BD59-A6C34878D82A}">
                    <a16:rowId xmlns:a16="http://schemas.microsoft.com/office/drawing/2014/main" val="4034333945"/>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Goulburn - 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179</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82</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65</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54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47</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extLst>
                  <a:ext uri="{0D108BD9-81ED-4DB2-BD59-A6C34878D82A}">
                    <a16:rowId xmlns:a16="http://schemas.microsoft.com/office/drawing/2014/main" val="899917916"/>
                  </a:ext>
                </a:extLst>
              </a:tr>
              <a:tr h="350306">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Canberra-Queanbeyan - 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280</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122</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98</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81</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70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3066051906"/>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RG4</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Wagga Wagga - 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411</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174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140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116</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100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2151479370"/>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Albury-Wodonga - Melbourne</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296</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134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108</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90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77</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834121225"/>
                  </a:ext>
                </a:extLst>
              </a:tr>
              <a:tr h="241483">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Wangaratta – Melbourne</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235</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110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a:effectLst/>
                          <a:latin typeface="Arial" panose="020B0604020202020204" pitchFamily="34" charset="0"/>
                          <a:cs typeface="Arial" panose="020B0604020202020204" pitchFamily="34" charset="0"/>
                        </a:rPr>
                        <a:t>88</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73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63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2438805859"/>
                  </a:ext>
                </a:extLst>
              </a:tr>
              <a:tr h="252000">
                <a:tc>
                  <a:txBody>
                    <a:bodyPr/>
                    <a:lstStyle/>
                    <a:p>
                      <a:pPr algn="ctr" fontAlgn="b"/>
                      <a:r>
                        <a:rPr lang="en-AU" sz="1400" b="1" u="none" strike="noStrike" dirty="0">
                          <a:effectLst/>
                          <a:latin typeface="Arial" panose="020B0604020202020204" pitchFamily="34" charset="0"/>
                          <a:cs typeface="Arial" panose="020B0604020202020204" pitchFamily="34" charset="0"/>
                        </a:rPr>
                        <a:t>RG2</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Shepparton-Mooroopna - Melbourne</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160</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80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64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53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46</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extLst>
                  <a:ext uri="{0D108BD9-81ED-4DB2-BD59-A6C34878D82A}">
                    <a16:rowId xmlns:a16="http://schemas.microsoft.com/office/drawing/2014/main" val="1863122047"/>
                  </a:ext>
                </a:extLst>
              </a:tr>
              <a:tr h="360000">
                <a:tc>
                  <a:txBody>
                    <a:bodyPr/>
                    <a:lstStyle/>
                    <a:p>
                      <a:pPr algn="ctr" fontAlgn="b"/>
                      <a:r>
                        <a:rPr lang="en-AU" sz="1400" b="1" u="none" strike="noStrike" dirty="0">
                          <a:effectLst/>
                          <a:latin typeface="Arial" panose="020B0604020202020204" pitchFamily="34" charset="0"/>
                          <a:cs typeface="Arial" panose="020B0604020202020204" pitchFamily="34" charset="0"/>
                        </a:rPr>
                        <a:t>RG1</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MELBOURNE-SYDNEY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824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solidFill>
                            <a:schemeClr val="tx1"/>
                          </a:solidFill>
                          <a:effectLst/>
                          <a:latin typeface="Arial" panose="020B0604020202020204" pitchFamily="34" charset="0"/>
                          <a:cs typeface="Arial" panose="020B0604020202020204" pitchFamily="34" charset="0"/>
                        </a:rPr>
                        <a:t>356</a:t>
                      </a:r>
                      <a:endParaRPr lang="en-AU"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solidFill>
                            <a:schemeClr val="tx1"/>
                          </a:solidFill>
                          <a:effectLst/>
                          <a:latin typeface="Arial" panose="020B0604020202020204" pitchFamily="34" charset="0"/>
                          <a:cs typeface="Arial" panose="020B0604020202020204" pitchFamily="34" charset="0"/>
                        </a:rPr>
                        <a:t>284</a:t>
                      </a:r>
                      <a:endParaRPr lang="en-AU"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solidFill>
                            <a:schemeClr val="tx1"/>
                          </a:solidFill>
                          <a:effectLst/>
                          <a:latin typeface="Arial" panose="020B0604020202020204" pitchFamily="34" charset="0"/>
                          <a:cs typeface="Arial" panose="020B0604020202020204" pitchFamily="34" charset="0"/>
                        </a:rPr>
                        <a:t>237</a:t>
                      </a:r>
                      <a:endParaRPr lang="en-AU"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b="1" u="none" strike="noStrike" dirty="0">
                          <a:solidFill>
                            <a:schemeClr val="bg1"/>
                          </a:solidFill>
                          <a:effectLst/>
                          <a:latin typeface="Arial" panose="020B0604020202020204" pitchFamily="34" charset="0"/>
                          <a:cs typeface="Arial" panose="020B0604020202020204" pitchFamily="34" charset="0"/>
                        </a:rPr>
                        <a:t>203</a:t>
                      </a:r>
                      <a:endParaRPr lang="en-AU"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3">
                        <a:lumMod val="75000"/>
                      </a:schemeClr>
                    </a:solidFill>
                  </a:tcPr>
                </a:tc>
                <a:extLst>
                  <a:ext uri="{0D108BD9-81ED-4DB2-BD59-A6C34878D82A}">
                    <a16:rowId xmlns:a16="http://schemas.microsoft.com/office/drawing/2014/main" val="626112429"/>
                  </a:ext>
                </a:extLst>
              </a:tr>
            </a:tbl>
          </a:graphicData>
        </a:graphic>
      </p:graphicFrame>
      <p:sp>
        <p:nvSpPr>
          <p:cNvPr id="13" name="Rectangle 12">
            <a:extLst>
              <a:ext uri="{FF2B5EF4-FFF2-40B4-BE49-F238E27FC236}">
                <a16:creationId xmlns:a16="http://schemas.microsoft.com/office/drawing/2014/main" id="{FC2E422F-1876-7DBE-73A3-4580241E63DD}"/>
              </a:ext>
            </a:extLst>
          </p:cNvPr>
          <p:cNvSpPr/>
          <p:nvPr/>
        </p:nvSpPr>
        <p:spPr>
          <a:xfrm>
            <a:off x="1436915" y="5759016"/>
            <a:ext cx="465720" cy="294174"/>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B27C22F8-7BB6-6A63-D7D6-9685D02059E1}"/>
              </a:ext>
            </a:extLst>
          </p:cNvPr>
          <p:cNvSpPr txBox="1"/>
          <p:nvPr/>
        </p:nvSpPr>
        <p:spPr>
          <a:xfrm>
            <a:off x="1912896" y="5721437"/>
            <a:ext cx="87876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hour</a:t>
            </a:r>
          </a:p>
        </p:txBody>
      </p:sp>
      <p:sp>
        <p:nvSpPr>
          <p:cNvPr id="18" name="Rectangle 17">
            <a:extLst>
              <a:ext uri="{FF2B5EF4-FFF2-40B4-BE49-F238E27FC236}">
                <a16:creationId xmlns:a16="http://schemas.microsoft.com/office/drawing/2014/main" id="{82F2B1FC-8D26-3ADC-C7BB-1ADB9CC2DF6B}"/>
              </a:ext>
            </a:extLst>
          </p:cNvPr>
          <p:cNvSpPr/>
          <p:nvPr/>
        </p:nvSpPr>
        <p:spPr>
          <a:xfrm>
            <a:off x="2946194" y="5759016"/>
            <a:ext cx="472925" cy="294173"/>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5196EC6-25E5-929F-295F-310CBEC37412}"/>
              </a:ext>
            </a:extLst>
          </p:cNvPr>
          <p:cNvSpPr txBox="1"/>
          <p:nvPr/>
        </p:nvSpPr>
        <p:spPr>
          <a:xfrm>
            <a:off x="3419120" y="5715001"/>
            <a:ext cx="98135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hours</a:t>
            </a:r>
          </a:p>
        </p:txBody>
      </p:sp>
      <p:sp>
        <p:nvSpPr>
          <p:cNvPr id="20" name="Rectangle 19">
            <a:extLst>
              <a:ext uri="{FF2B5EF4-FFF2-40B4-BE49-F238E27FC236}">
                <a16:creationId xmlns:a16="http://schemas.microsoft.com/office/drawing/2014/main" id="{22653B4A-B8F1-849C-5423-209A3A980BB3}"/>
              </a:ext>
            </a:extLst>
          </p:cNvPr>
          <p:cNvSpPr/>
          <p:nvPr/>
        </p:nvSpPr>
        <p:spPr>
          <a:xfrm>
            <a:off x="4531317" y="5780341"/>
            <a:ext cx="507841" cy="294173"/>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49F4C7CE-6571-B270-6600-7193AC27A09A}"/>
              </a:ext>
            </a:extLst>
          </p:cNvPr>
          <p:cNvSpPr txBox="1"/>
          <p:nvPr/>
        </p:nvSpPr>
        <p:spPr>
          <a:xfrm>
            <a:off x="5076565" y="5721437"/>
            <a:ext cx="98135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hours</a:t>
            </a:r>
          </a:p>
        </p:txBody>
      </p:sp>
      <p:sp>
        <p:nvSpPr>
          <p:cNvPr id="22" name="Rectangle 21">
            <a:extLst>
              <a:ext uri="{FF2B5EF4-FFF2-40B4-BE49-F238E27FC236}">
                <a16:creationId xmlns:a16="http://schemas.microsoft.com/office/drawing/2014/main" id="{FC9BC1C7-A476-4552-BD2E-37227B7CE269}"/>
              </a:ext>
            </a:extLst>
          </p:cNvPr>
          <p:cNvSpPr/>
          <p:nvPr/>
        </p:nvSpPr>
        <p:spPr>
          <a:xfrm>
            <a:off x="6285489" y="5795520"/>
            <a:ext cx="519408" cy="28685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28880475-6C31-AECC-7EB5-13B73FB4D64B}"/>
              </a:ext>
            </a:extLst>
          </p:cNvPr>
          <p:cNvSpPr txBox="1"/>
          <p:nvPr/>
        </p:nvSpPr>
        <p:spPr>
          <a:xfrm>
            <a:off x="6854620" y="5721436"/>
            <a:ext cx="13403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≤3½ </a:t>
            </a: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hours</a:t>
            </a:r>
            <a:endParaRPr kumimoji="0" lang="en-AU"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val 24">
            <a:extLst>
              <a:ext uri="{FF2B5EF4-FFF2-40B4-BE49-F238E27FC236}">
                <a16:creationId xmlns:a16="http://schemas.microsoft.com/office/drawing/2014/main" id="{5C121140-EF0F-784A-DDCE-0E523D9A0D1D}"/>
              </a:ext>
            </a:extLst>
          </p:cNvPr>
          <p:cNvSpPr/>
          <p:nvPr/>
        </p:nvSpPr>
        <p:spPr>
          <a:xfrm>
            <a:off x="6213376" y="3107011"/>
            <a:ext cx="1262865" cy="501216"/>
          </a:xfrm>
          <a:prstGeom prst="ellipse">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C83ABD75-A28C-A257-F609-794F522D5C77}"/>
              </a:ext>
            </a:extLst>
          </p:cNvPr>
          <p:cNvSpPr/>
          <p:nvPr/>
        </p:nvSpPr>
        <p:spPr>
          <a:xfrm>
            <a:off x="6929854" y="4848912"/>
            <a:ext cx="1157757" cy="496544"/>
          </a:xfrm>
          <a:prstGeom prst="ellipse">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71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D9BCF-F458-779D-F2AB-5C4C54D97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28BC9-F267-FE20-3A8B-D5DF6040CE8F}"/>
              </a:ext>
            </a:extLst>
          </p:cNvPr>
          <p:cNvSpPr>
            <a:spLocks noGrp="1"/>
          </p:cNvSpPr>
          <p:nvPr>
            <p:ph type="title"/>
          </p:nvPr>
        </p:nvSpPr>
        <p:spPr>
          <a:xfrm>
            <a:off x="-460040" y="118233"/>
            <a:ext cx="9730097" cy="891559"/>
          </a:xfrm>
        </p:spPr>
        <p:txBody>
          <a:bodyPr>
            <a:normAutofit fontScale="90000"/>
          </a:bodyPr>
          <a:lstStyle/>
          <a:p>
            <a:r>
              <a:rPr lang="en-US" sz="3300" b="1" dirty="0">
                <a:solidFill>
                  <a:schemeClr val="tx2"/>
                </a:solidFill>
                <a:latin typeface="Arial"/>
                <a:cs typeface="Arial"/>
              </a:rPr>
              <a:t>   RG3 &amp; 4: At 250 kph, no regional </a:t>
            </a:r>
            <a:r>
              <a:rPr lang="en-US" sz="3300" b="1" dirty="0" err="1">
                <a:solidFill>
                  <a:schemeClr val="tx2"/>
                </a:solidFill>
                <a:latin typeface="Arial"/>
                <a:cs typeface="Arial"/>
              </a:rPr>
              <a:t>centre</a:t>
            </a:r>
            <a:r>
              <a:rPr lang="en-US" sz="3300" b="1" dirty="0">
                <a:solidFill>
                  <a:schemeClr val="tx2"/>
                </a:solidFill>
                <a:latin typeface="Arial"/>
                <a:cs typeface="Arial"/>
              </a:rPr>
              <a:t> is &gt;2½ </a:t>
            </a:r>
            <a:r>
              <a:rPr lang="en-US" sz="3300" b="1" dirty="0" err="1">
                <a:solidFill>
                  <a:schemeClr val="tx2"/>
                </a:solidFill>
                <a:latin typeface="Arial"/>
                <a:cs typeface="Arial"/>
              </a:rPr>
              <a:t>hrs</a:t>
            </a:r>
            <a:r>
              <a:rPr lang="en-US" sz="3300" b="1" dirty="0">
                <a:solidFill>
                  <a:schemeClr val="tx2"/>
                </a:solidFill>
                <a:latin typeface="Arial"/>
                <a:cs typeface="Arial"/>
              </a:rPr>
              <a:t> from the nearest major capital – suits day return</a:t>
            </a:r>
          </a:p>
        </p:txBody>
      </p:sp>
      <p:grpSp>
        <p:nvGrpSpPr>
          <p:cNvPr id="9" name="Group 8">
            <a:extLst>
              <a:ext uri="{FF2B5EF4-FFF2-40B4-BE49-F238E27FC236}">
                <a16:creationId xmlns:a16="http://schemas.microsoft.com/office/drawing/2014/main" id="{B60CBE28-B0A0-7ED2-4898-265CFDB36B70}"/>
              </a:ext>
            </a:extLst>
          </p:cNvPr>
          <p:cNvGrpSpPr/>
          <p:nvPr/>
        </p:nvGrpSpPr>
        <p:grpSpPr>
          <a:xfrm>
            <a:off x="0" y="5404757"/>
            <a:ext cx="8651520" cy="1485900"/>
            <a:chOff x="0" y="5372100"/>
            <a:chExt cx="8651520" cy="1485900"/>
          </a:xfrm>
          <a:solidFill>
            <a:schemeClr val="tx1"/>
          </a:solidFill>
        </p:grpSpPr>
        <p:sp>
          <p:nvSpPr>
            <p:cNvPr id="6" name="Text Box 20">
              <a:extLst>
                <a:ext uri="{FF2B5EF4-FFF2-40B4-BE49-F238E27FC236}">
                  <a16:creationId xmlns:a16="http://schemas.microsoft.com/office/drawing/2014/main" id="{4176139F-D604-B5F1-E4A8-B762C20A855D}"/>
                </a:ext>
              </a:extLst>
            </p:cNvPr>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a:extLst>
                <a:ext uri="{FF2B5EF4-FFF2-40B4-BE49-F238E27FC236}">
                  <a16:creationId xmlns:a16="http://schemas.microsoft.com/office/drawing/2014/main" id="{1BC94866-1545-2FB2-38A4-712DF8B34E33}"/>
                </a:ext>
              </a:extLst>
            </p:cNvPr>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a:extLst>
                <a:ext uri="{FF2B5EF4-FFF2-40B4-BE49-F238E27FC236}">
                  <a16:creationId xmlns:a16="http://schemas.microsoft.com/office/drawing/2014/main" id="{74D1B57C-92D6-9830-5F8A-341C3DE94AE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a:extLst>
              <a:ext uri="{FF2B5EF4-FFF2-40B4-BE49-F238E27FC236}">
                <a16:creationId xmlns:a16="http://schemas.microsoft.com/office/drawing/2014/main" id="{42505B7C-3D14-A584-B69F-64932CD6EAC7}"/>
              </a:ext>
            </a:extLst>
          </p:cNvPr>
          <p:cNvSpPr>
            <a:spLocks noGrp="1"/>
          </p:cNvSpPr>
          <p:nvPr>
            <p:ph idx="1"/>
          </p:nvPr>
        </p:nvSpPr>
        <p:spPr>
          <a:xfrm>
            <a:off x="402535"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graphicFrame>
        <p:nvGraphicFramePr>
          <p:cNvPr id="10" name="Table 9">
            <a:extLst>
              <a:ext uri="{FF2B5EF4-FFF2-40B4-BE49-F238E27FC236}">
                <a16:creationId xmlns:a16="http://schemas.microsoft.com/office/drawing/2014/main" id="{3E242CA2-9DFC-964B-8DC5-699C843E59FA}"/>
              </a:ext>
            </a:extLst>
          </p:cNvPr>
          <p:cNvGraphicFramePr>
            <a:graphicFrameLocks noGrp="1"/>
          </p:cNvGraphicFramePr>
          <p:nvPr/>
        </p:nvGraphicFramePr>
        <p:xfrm>
          <a:off x="879120" y="1186482"/>
          <a:ext cx="7734976" cy="4396584"/>
        </p:xfrm>
        <a:graphic>
          <a:graphicData uri="http://schemas.openxmlformats.org/drawingml/2006/table">
            <a:tbl>
              <a:tblPr>
                <a:tableStyleId>{BC89EF96-8CEA-46FF-86C4-4CE0E7609802}</a:tableStyleId>
              </a:tblPr>
              <a:tblGrid>
                <a:gridCol w="915603">
                  <a:extLst>
                    <a:ext uri="{9D8B030D-6E8A-4147-A177-3AD203B41FA5}">
                      <a16:colId xmlns:a16="http://schemas.microsoft.com/office/drawing/2014/main" val="758544484"/>
                    </a:ext>
                  </a:extLst>
                </a:gridCol>
                <a:gridCol w="3254851">
                  <a:extLst>
                    <a:ext uri="{9D8B030D-6E8A-4147-A177-3AD203B41FA5}">
                      <a16:colId xmlns:a16="http://schemas.microsoft.com/office/drawing/2014/main" val="2255326813"/>
                    </a:ext>
                  </a:extLst>
                </a:gridCol>
                <a:gridCol w="879827">
                  <a:extLst>
                    <a:ext uri="{9D8B030D-6E8A-4147-A177-3AD203B41FA5}">
                      <a16:colId xmlns:a16="http://schemas.microsoft.com/office/drawing/2014/main" val="1699667254"/>
                    </a:ext>
                  </a:extLst>
                </a:gridCol>
                <a:gridCol w="776256">
                  <a:extLst>
                    <a:ext uri="{9D8B030D-6E8A-4147-A177-3AD203B41FA5}">
                      <a16:colId xmlns:a16="http://schemas.microsoft.com/office/drawing/2014/main" val="2683656033"/>
                    </a:ext>
                  </a:extLst>
                </a:gridCol>
                <a:gridCol w="646661">
                  <a:extLst>
                    <a:ext uri="{9D8B030D-6E8A-4147-A177-3AD203B41FA5}">
                      <a16:colId xmlns:a16="http://schemas.microsoft.com/office/drawing/2014/main" val="1464458147"/>
                    </a:ext>
                  </a:extLst>
                </a:gridCol>
                <a:gridCol w="646661">
                  <a:extLst>
                    <a:ext uri="{9D8B030D-6E8A-4147-A177-3AD203B41FA5}">
                      <a16:colId xmlns:a16="http://schemas.microsoft.com/office/drawing/2014/main" val="1524747124"/>
                    </a:ext>
                  </a:extLst>
                </a:gridCol>
                <a:gridCol w="615117">
                  <a:extLst>
                    <a:ext uri="{9D8B030D-6E8A-4147-A177-3AD203B41FA5}">
                      <a16:colId xmlns:a16="http://schemas.microsoft.com/office/drawing/2014/main" val="2167092781"/>
                    </a:ext>
                  </a:extLst>
                </a:gridCol>
              </a:tblGrid>
              <a:tr h="700613">
                <a:tc>
                  <a:txBody>
                    <a:bodyPr/>
                    <a:lstStyle/>
                    <a:p>
                      <a:pPr algn="ctr" fontAlgn="b"/>
                      <a:r>
                        <a:rPr lang="en-AU" sz="1400" b="1" u="none" strike="noStrike" dirty="0">
                          <a:effectLst/>
                          <a:latin typeface="Arial" panose="020B0604020202020204" pitchFamily="34" charset="0"/>
                          <a:cs typeface="Arial" panose="020B0604020202020204" pitchFamily="34" charset="0"/>
                        </a:rPr>
                        <a:t>Route geography</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ctr"/>
                      <a:r>
                        <a:rPr lang="en-AU" sz="1400" b="1" u="none" strike="noStrike" dirty="0">
                          <a:effectLst/>
                          <a:latin typeface="Arial" panose="020B0604020202020204" pitchFamily="34" charset="0"/>
                          <a:cs typeface="Arial" panose="020B0604020202020204" pitchFamily="34" charset="0"/>
                        </a:rPr>
                        <a:t>City pair</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AU" sz="1400" b="1" u="none" strike="noStrike" dirty="0">
                          <a:effectLst/>
                          <a:latin typeface="Arial" panose="020B0604020202020204" pitchFamily="34" charset="0"/>
                          <a:cs typeface="Arial" panose="020B0604020202020204" pitchFamily="34" charset="0"/>
                        </a:rPr>
                        <a:t>Rail distance km (est.)</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gridSpan="4">
                  <a:txBody>
                    <a:bodyPr/>
                    <a:lstStyle/>
                    <a:p>
                      <a:pPr algn="ctr" fontAlgn="ctr"/>
                      <a:r>
                        <a:rPr lang="en-AU" sz="1400" b="1" u="none" strike="noStrike" dirty="0">
                          <a:effectLst/>
                          <a:latin typeface="Arial" panose="020B0604020202020204" pitchFamily="34" charset="0"/>
                          <a:cs typeface="Arial" panose="020B0604020202020204" pitchFamily="34" charset="0"/>
                        </a:rPr>
                        <a:t>SERVICE TIMES (MINS)</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66637913"/>
                  </a:ext>
                </a:extLst>
              </a:tr>
              <a:tr h="360314">
                <a:tc>
                  <a:txBody>
                    <a:bodyPr/>
                    <a:lstStyle/>
                    <a:p>
                      <a:pPr algn="ctr" fontAlgn="b"/>
                      <a:endParaRPr lang="en-AU"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i="1" u="none" strike="noStrike" dirty="0">
                          <a:effectLst/>
                          <a:latin typeface="Arial" panose="020B0604020202020204" pitchFamily="34" charset="0"/>
                          <a:cs typeface="Arial" panose="020B0604020202020204" pitchFamily="34" charset="0"/>
                        </a:rPr>
                        <a:t>Maximum speed kph</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200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250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a:effectLst/>
                          <a:latin typeface="Arial" panose="020B0604020202020204" pitchFamily="34" charset="0"/>
                          <a:cs typeface="Arial" panose="020B0604020202020204" pitchFamily="34" charset="0"/>
                        </a:rPr>
                        <a:t>300</a:t>
                      </a:r>
                      <a:endParaRPr lang="en-AU" sz="1400" b="0" i="1"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a:effectLst/>
                          <a:latin typeface="Arial" panose="020B0604020202020204" pitchFamily="34" charset="0"/>
                          <a:cs typeface="Arial" panose="020B0604020202020204" pitchFamily="34" charset="0"/>
                        </a:rPr>
                        <a:t>350</a:t>
                      </a:r>
                      <a:endParaRPr lang="en-AU" sz="1400" b="0" i="1"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667575466"/>
                  </a:ext>
                </a:extLst>
              </a:tr>
              <a:tr h="360314">
                <a:tc>
                  <a:txBody>
                    <a:bodyPr/>
                    <a:lstStyle/>
                    <a:p>
                      <a:pPr algn="ctr" fontAlgn="b"/>
                      <a:endParaRPr lang="en-AU"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i="1" u="none" strike="noStrike" dirty="0">
                          <a:effectLst/>
                          <a:latin typeface="Arial" panose="020B0604020202020204" pitchFamily="34" charset="0"/>
                          <a:cs typeface="Arial" panose="020B0604020202020204" pitchFamily="34" charset="0"/>
                        </a:rPr>
                        <a:t>RG2 average speed kph (0.6 av/max)</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120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150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180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210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500535648"/>
                  </a:ext>
                </a:extLst>
              </a:tr>
              <a:tr h="295259">
                <a:tc>
                  <a:txBody>
                    <a:bodyPr/>
                    <a:lstStyle/>
                    <a:p>
                      <a:pPr algn="ctr" fontAlgn="b"/>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i="1" u="none" strike="noStrike" dirty="0">
                          <a:effectLst/>
                          <a:latin typeface="Arial" panose="020B0604020202020204" pitchFamily="34" charset="0"/>
                          <a:cs typeface="Arial" panose="020B0604020202020204" pitchFamily="34" charset="0"/>
                        </a:rPr>
                        <a:t>RG3-4 average speed kph (0.75 av/max)</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150</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a:effectLst/>
                          <a:latin typeface="Arial" panose="020B0604020202020204" pitchFamily="34" charset="0"/>
                          <a:cs typeface="Arial" panose="020B0604020202020204" pitchFamily="34" charset="0"/>
                        </a:rPr>
                        <a:t>188</a:t>
                      </a:r>
                      <a:endParaRPr lang="en-AU" sz="1400" b="0" i="1"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225</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400" i="1" u="none" strike="noStrike" dirty="0">
                          <a:effectLst/>
                          <a:latin typeface="Arial" panose="020B0604020202020204" pitchFamily="34" charset="0"/>
                          <a:cs typeface="Arial" panose="020B0604020202020204" pitchFamily="34" charset="0"/>
                        </a:rPr>
                        <a:t>263</a:t>
                      </a:r>
                      <a:endParaRPr lang="en-AU"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825798237"/>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RG1</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r>
                        <a:rPr lang="en-AU" sz="1400" u="none" strike="noStrike" dirty="0">
                          <a:effectLst/>
                          <a:latin typeface="Arial" panose="020B0604020202020204" pitchFamily="34" charset="0"/>
                          <a:cs typeface="Arial" panose="020B0604020202020204" pitchFamily="34" charset="0"/>
                        </a:rPr>
                        <a:t>SYDNEY - MELBOURNE</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a:effectLst/>
                          <a:latin typeface="Arial" panose="020B0604020202020204" pitchFamily="34" charset="0"/>
                          <a:cs typeface="Arial" panose="020B0604020202020204" pitchFamily="34" charset="0"/>
                        </a:rPr>
                        <a:t>824</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dirty="0">
                          <a:effectLst/>
                          <a:latin typeface="Arial" panose="020B0604020202020204" pitchFamily="34" charset="0"/>
                          <a:cs typeface="Arial" panose="020B0604020202020204" pitchFamily="34" charset="0"/>
                        </a:rPr>
                        <a:t>356</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a:effectLst/>
                          <a:latin typeface="Arial" panose="020B0604020202020204" pitchFamily="34" charset="0"/>
                          <a:cs typeface="Arial" panose="020B0604020202020204" pitchFamily="34" charset="0"/>
                        </a:rPr>
                        <a:t>284</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u="none" strike="noStrike">
                          <a:effectLst/>
                          <a:latin typeface="Arial" panose="020B0604020202020204" pitchFamily="34" charset="0"/>
                          <a:cs typeface="Arial" panose="020B0604020202020204" pitchFamily="34" charset="0"/>
                        </a:rPr>
                        <a:t>237</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r" fontAlgn="b"/>
                      <a:r>
                        <a:rPr lang="en-AU" sz="1400" b="1" u="none" strike="noStrike" dirty="0">
                          <a:solidFill>
                            <a:schemeClr val="bg1"/>
                          </a:solidFill>
                          <a:effectLst/>
                          <a:latin typeface="Arial" panose="020B0604020202020204" pitchFamily="34" charset="0"/>
                          <a:cs typeface="Arial" panose="020B0604020202020204" pitchFamily="34" charset="0"/>
                        </a:rPr>
                        <a:t>203</a:t>
                      </a:r>
                      <a:endParaRPr lang="en-AU"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3">
                        <a:lumMod val="75000"/>
                      </a:schemeClr>
                    </a:solidFill>
                  </a:tcPr>
                </a:tc>
                <a:extLst>
                  <a:ext uri="{0D108BD9-81ED-4DB2-BD59-A6C34878D82A}">
                    <a16:rowId xmlns:a16="http://schemas.microsoft.com/office/drawing/2014/main" val="93333557"/>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RG2</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Bowral-Mittagong - 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100</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50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40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33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29</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extLst>
                  <a:ext uri="{0D108BD9-81ED-4DB2-BD59-A6C34878D82A}">
                    <a16:rowId xmlns:a16="http://schemas.microsoft.com/office/drawing/2014/main" val="4034333945"/>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Goulburn - 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179</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82</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65</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54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47</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extLst>
                  <a:ext uri="{0D108BD9-81ED-4DB2-BD59-A6C34878D82A}">
                    <a16:rowId xmlns:a16="http://schemas.microsoft.com/office/drawing/2014/main" val="899917916"/>
                  </a:ext>
                </a:extLst>
              </a:tr>
              <a:tr h="350306">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Canberra-Queanbeyan - 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280</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122</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98</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81</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70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3066051906"/>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RG4</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Wagga Wagga - 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411</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174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140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116</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100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2151479370"/>
                  </a:ext>
                </a:extLst>
              </a:tr>
              <a:tr h="295259">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Albury-Wodonga - Melbourne</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296</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134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60000"/>
                        <a:lumOff val="4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108</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90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77</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834121225"/>
                  </a:ext>
                </a:extLst>
              </a:tr>
              <a:tr h="241483">
                <a:tc>
                  <a:txBody>
                    <a:bodyPr/>
                    <a:lstStyle/>
                    <a:p>
                      <a:pPr algn="ctr" fontAlgn="b"/>
                      <a:r>
                        <a:rPr lang="en-AU" sz="1400" b="1" u="none" strike="noStrike" dirty="0">
                          <a:effectLst/>
                          <a:latin typeface="Arial" panose="020B0604020202020204" pitchFamily="34" charset="0"/>
                          <a:cs typeface="Arial" panose="020B0604020202020204" pitchFamily="34" charset="0"/>
                        </a:rPr>
                        <a:t>RG3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Wangaratta – Melbourne</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235</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110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a:effectLst/>
                          <a:latin typeface="Arial" panose="020B0604020202020204" pitchFamily="34" charset="0"/>
                          <a:cs typeface="Arial" panose="020B0604020202020204" pitchFamily="34" charset="0"/>
                        </a:rPr>
                        <a:t>88</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73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63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extLst>
                  <a:ext uri="{0D108BD9-81ED-4DB2-BD59-A6C34878D82A}">
                    <a16:rowId xmlns:a16="http://schemas.microsoft.com/office/drawing/2014/main" val="2438805859"/>
                  </a:ext>
                </a:extLst>
              </a:tr>
              <a:tr h="252000">
                <a:tc>
                  <a:txBody>
                    <a:bodyPr/>
                    <a:lstStyle/>
                    <a:p>
                      <a:pPr algn="ctr" fontAlgn="b"/>
                      <a:r>
                        <a:rPr lang="en-AU" sz="1400" b="1" u="none" strike="noStrike" dirty="0">
                          <a:effectLst/>
                          <a:latin typeface="Arial" panose="020B0604020202020204" pitchFamily="34" charset="0"/>
                          <a:cs typeface="Arial" panose="020B0604020202020204" pitchFamily="34" charset="0"/>
                        </a:rPr>
                        <a:t>RG2</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Shepparton-Mooroopna - Melbourne</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a:effectLst/>
                          <a:latin typeface="Arial" panose="020B0604020202020204" pitchFamily="34" charset="0"/>
                          <a:cs typeface="Arial" panose="020B0604020202020204" pitchFamily="34" charset="0"/>
                        </a:rPr>
                        <a:t>160</a:t>
                      </a:r>
                      <a:endParaRPr lang="en-AU"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80</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64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40000"/>
                        <a:lumOff val="6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53</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tc>
                  <a:txBody>
                    <a:bodyPr/>
                    <a:lstStyle/>
                    <a:p>
                      <a:pPr algn="r" fontAlgn="b"/>
                      <a:r>
                        <a:rPr lang="en-AU" sz="1400" u="none" strike="noStrike" dirty="0">
                          <a:effectLst/>
                          <a:latin typeface="Arial" panose="020B0604020202020204" pitchFamily="34" charset="0"/>
                          <a:cs typeface="Arial" panose="020B0604020202020204" pitchFamily="34" charset="0"/>
                        </a:rPr>
                        <a:t>46</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accent3">
                        <a:lumMod val="20000"/>
                        <a:lumOff val="80000"/>
                      </a:schemeClr>
                    </a:solidFill>
                  </a:tcPr>
                </a:tc>
                <a:extLst>
                  <a:ext uri="{0D108BD9-81ED-4DB2-BD59-A6C34878D82A}">
                    <a16:rowId xmlns:a16="http://schemas.microsoft.com/office/drawing/2014/main" val="1863122047"/>
                  </a:ext>
                </a:extLst>
              </a:tr>
              <a:tr h="360000">
                <a:tc>
                  <a:txBody>
                    <a:bodyPr/>
                    <a:lstStyle/>
                    <a:p>
                      <a:pPr algn="ctr" fontAlgn="b"/>
                      <a:r>
                        <a:rPr lang="en-AU" sz="1400" b="1" u="none" strike="noStrike" dirty="0">
                          <a:effectLst/>
                          <a:latin typeface="Arial" panose="020B0604020202020204" pitchFamily="34" charset="0"/>
                          <a:cs typeface="Arial" panose="020B0604020202020204" pitchFamily="34" charset="0"/>
                        </a:rPr>
                        <a:t>RG1</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400" u="none" strike="noStrike" dirty="0">
                          <a:effectLst/>
                          <a:latin typeface="Arial" panose="020B0604020202020204" pitchFamily="34" charset="0"/>
                          <a:cs typeface="Arial" panose="020B0604020202020204" pitchFamily="34" charset="0"/>
                        </a:rPr>
                        <a:t>MELBOURNE-SYDNEY</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effectLst/>
                          <a:latin typeface="Arial" panose="020B0604020202020204" pitchFamily="34" charset="0"/>
                          <a:cs typeface="Arial" panose="020B0604020202020204" pitchFamily="34" charset="0"/>
                        </a:rPr>
                        <a:t>824</a:t>
                      </a:r>
                      <a:endParaRPr lang="en-AU"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solidFill>
                            <a:schemeClr val="tx1"/>
                          </a:solidFill>
                          <a:effectLst/>
                          <a:latin typeface="Arial" panose="020B0604020202020204" pitchFamily="34" charset="0"/>
                          <a:cs typeface="Arial" panose="020B0604020202020204" pitchFamily="34" charset="0"/>
                        </a:rPr>
                        <a:t>356</a:t>
                      </a:r>
                      <a:endParaRPr lang="en-AU"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solidFill>
                            <a:schemeClr val="tx1"/>
                          </a:solidFill>
                          <a:effectLst/>
                          <a:latin typeface="Arial" panose="020B0604020202020204" pitchFamily="34" charset="0"/>
                          <a:cs typeface="Arial" panose="020B0604020202020204" pitchFamily="34" charset="0"/>
                        </a:rPr>
                        <a:t>284</a:t>
                      </a:r>
                      <a:endParaRPr lang="en-AU"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u="none" strike="noStrike" dirty="0">
                          <a:solidFill>
                            <a:schemeClr val="tx1"/>
                          </a:solidFill>
                          <a:effectLst/>
                          <a:latin typeface="Arial" panose="020B0604020202020204" pitchFamily="34" charset="0"/>
                          <a:cs typeface="Arial" panose="020B0604020202020204" pitchFamily="34" charset="0"/>
                        </a:rPr>
                        <a:t>237</a:t>
                      </a:r>
                      <a:endParaRPr lang="en-AU"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AU" sz="1400" b="1" u="none" strike="noStrike" dirty="0">
                          <a:solidFill>
                            <a:schemeClr val="bg1"/>
                          </a:solidFill>
                          <a:effectLst/>
                          <a:latin typeface="Arial" panose="020B0604020202020204" pitchFamily="34" charset="0"/>
                          <a:cs typeface="Arial" panose="020B0604020202020204" pitchFamily="34" charset="0"/>
                        </a:rPr>
                        <a:t>203</a:t>
                      </a:r>
                      <a:endParaRPr lang="en-AU"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3">
                        <a:lumMod val="75000"/>
                      </a:schemeClr>
                    </a:solidFill>
                  </a:tcPr>
                </a:tc>
                <a:extLst>
                  <a:ext uri="{0D108BD9-81ED-4DB2-BD59-A6C34878D82A}">
                    <a16:rowId xmlns:a16="http://schemas.microsoft.com/office/drawing/2014/main" val="626112429"/>
                  </a:ext>
                </a:extLst>
              </a:tr>
            </a:tbl>
          </a:graphicData>
        </a:graphic>
      </p:graphicFrame>
      <p:sp>
        <p:nvSpPr>
          <p:cNvPr id="13" name="Rectangle 12">
            <a:extLst>
              <a:ext uri="{FF2B5EF4-FFF2-40B4-BE49-F238E27FC236}">
                <a16:creationId xmlns:a16="http://schemas.microsoft.com/office/drawing/2014/main" id="{972E8BA4-A79A-2D6A-862A-C316F19D7077}"/>
              </a:ext>
            </a:extLst>
          </p:cNvPr>
          <p:cNvSpPr/>
          <p:nvPr/>
        </p:nvSpPr>
        <p:spPr>
          <a:xfrm>
            <a:off x="1436915" y="5759016"/>
            <a:ext cx="465720" cy="294174"/>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ADE3B35E-AFBF-CC2B-4B4C-0CEDF0CE131C}"/>
              </a:ext>
            </a:extLst>
          </p:cNvPr>
          <p:cNvSpPr txBox="1"/>
          <p:nvPr/>
        </p:nvSpPr>
        <p:spPr>
          <a:xfrm>
            <a:off x="1912896" y="5721437"/>
            <a:ext cx="87876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hour</a:t>
            </a:r>
          </a:p>
        </p:txBody>
      </p:sp>
      <p:sp>
        <p:nvSpPr>
          <p:cNvPr id="18" name="Rectangle 17">
            <a:extLst>
              <a:ext uri="{FF2B5EF4-FFF2-40B4-BE49-F238E27FC236}">
                <a16:creationId xmlns:a16="http://schemas.microsoft.com/office/drawing/2014/main" id="{7156A282-531A-CD5A-6B42-3E699526D820}"/>
              </a:ext>
            </a:extLst>
          </p:cNvPr>
          <p:cNvSpPr/>
          <p:nvPr/>
        </p:nvSpPr>
        <p:spPr>
          <a:xfrm>
            <a:off x="2946194" y="5759016"/>
            <a:ext cx="472925" cy="294173"/>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929586BF-89DC-80BB-50B1-DB9E93D1CCE7}"/>
              </a:ext>
            </a:extLst>
          </p:cNvPr>
          <p:cNvSpPr txBox="1"/>
          <p:nvPr/>
        </p:nvSpPr>
        <p:spPr>
          <a:xfrm>
            <a:off x="3419120" y="5715001"/>
            <a:ext cx="98135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hours</a:t>
            </a:r>
          </a:p>
        </p:txBody>
      </p:sp>
      <p:sp>
        <p:nvSpPr>
          <p:cNvPr id="20" name="Rectangle 19">
            <a:extLst>
              <a:ext uri="{FF2B5EF4-FFF2-40B4-BE49-F238E27FC236}">
                <a16:creationId xmlns:a16="http://schemas.microsoft.com/office/drawing/2014/main" id="{B8CC425B-14CE-6D90-6C36-55FC76B5E8D0}"/>
              </a:ext>
            </a:extLst>
          </p:cNvPr>
          <p:cNvSpPr/>
          <p:nvPr/>
        </p:nvSpPr>
        <p:spPr>
          <a:xfrm>
            <a:off x="4531317" y="5780341"/>
            <a:ext cx="507841" cy="294173"/>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7289874-5084-7091-A757-B0032C1FB5D4}"/>
              </a:ext>
            </a:extLst>
          </p:cNvPr>
          <p:cNvSpPr txBox="1"/>
          <p:nvPr/>
        </p:nvSpPr>
        <p:spPr>
          <a:xfrm>
            <a:off x="5076565" y="5721437"/>
            <a:ext cx="98135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hours</a:t>
            </a:r>
          </a:p>
        </p:txBody>
      </p:sp>
      <p:sp>
        <p:nvSpPr>
          <p:cNvPr id="22" name="Rectangle 21">
            <a:extLst>
              <a:ext uri="{FF2B5EF4-FFF2-40B4-BE49-F238E27FC236}">
                <a16:creationId xmlns:a16="http://schemas.microsoft.com/office/drawing/2014/main" id="{EB71D592-02BC-128E-9D4C-963D912713EC}"/>
              </a:ext>
            </a:extLst>
          </p:cNvPr>
          <p:cNvSpPr/>
          <p:nvPr/>
        </p:nvSpPr>
        <p:spPr>
          <a:xfrm>
            <a:off x="6285489" y="5795520"/>
            <a:ext cx="519408" cy="28685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C06CC5D1-C3FF-2634-E79E-7A5B32FA5249}"/>
              </a:ext>
            </a:extLst>
          </p:cNvPr>
          <p:cNvSpPr txBox="1"/>
          <p:nvPr/>
        </p:nvSpPr>
        <p:spPr>
          <a:xfrm>
            <a:off x="6854620" y="5721436"/>
            <a:ext cx="13403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≤3½ </a:t>
            </a:r>
            <a:r>
              <a:rPr kumimoji="0" lang="en-A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hours</a:t>
            </a:r>
            <a:endParaRPr kumimoji="0" lang="en-AU"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val 24">
            <a:extLst>
              <a:ext uri="{FF2B5EF4-FFF2-40B4-BE49-F238E27FC236}">
                <a16:creationId xmlns:a16="http://schemas.microsoft.com/office/drawing/2014/main" id="{BE4B5E4D-05D5-4D85-BE1B-BA6DC6111E33}"/>
              </a:ext>
            </a:extLst>
          </p:cNvPr>
          <p:cNvSpPr/>
          <p:nvPr/>
        </p:nvSpPr>
        <p:spPr>
          <a:xfrm>
            <a:off x="6804897" y="3429001"/>
            <a:ext cx="771560" cy="1675826"/>
          </a:xfrm>
          <a:prstGeom prst="ellipse">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337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072"/>
            <a:ext cx="8850174" cy="891559"/>
          </a:xfrm>
        </p:spPr>
        <p:txBody>
          <a:bodyPr>
            <a:normAutofit/>
          </a:bodyPr>
          <a:lstStyle/>
          <a:p>
            <a:r>
              <a:rPr lang="en-US" sz="3300" b="1" dirty="0">
                <a:solidFill>
                  <a:schemeClr val="tx2"/>
                </a:solidFill>
                <a:latin typeface="Arial"/>
                <a:cs typeface="Arial"/>
              </a:rPr>
              <a:t>Resulting opportunities</a:t>
            </a: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02535"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sp>
        <p:nvSpPr>
          <p:cNvPr id="5" name="TextBox 4">
            <a:extLst>
              <a:ext uri="{FF2B5EF4-FFF2-40B4-BE49-F238E27FC236}">
                <a16:creationId xmlns:a16="http://schemas.microsoft.com/office/drawing/2014/main" id="{78BCA1E6-B97D-C827-F9C2-9A1A6A8FD80A}"/>
              </a:ext>
            </a:extLst>
          </p:cNvPr>
          <p:cNvSpPr txBox="1"/>
          <p:nvPr/>
        </p:nvSpPr>
        <p:spPr>
          <a:xfrm>
            <a:off x="1238132" y="1465311"/>
            <a:ext cx="6150902" cy="234365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CONTRIBUTE TO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Population growth shift to regional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centres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Better business productivity</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Improved in-region specialist health service access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Net zero emission transport</a:t>
            </a:r>
          </a:p>
        </p:txBody>
      </p:sp>
    </p:spTree>
    <p:extLst>
      <p:ext uri="{BB962C8B-B14F-4D97-AF65-F5344CB8AC3E}">
        <p14:creationId xmlns:p14="http://schemas.microsoft.com/office/powerpoint/2010/main" val="441546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09" y="113071"/>
            <a:ext cx="8691465" cy="1656797"/>
          </a:xfrm>
        </p:spPr>
        <p:txBody>
          <a:bodyPr>
            <a:normAutofit/>
          </a:bodyPr>
          <a:lstStyle/>
          <a:p>
            <a:r>
              <a:rPr lang="en-US" sz="3300" b="1" dirty="0">
                <a:solidFill>
                  <a:schemeClr val="tx2"/>
                </a:solidFill>
                <a:latin typeface="Arial"/>
                <a:cs typeface="Arial"/>
              </a:rPr>
              <a:t>Opportunities by route geography             – some ‘in principle’ differences </a:t>
            </a:r>
          </a:p>
        </p:txBody>
      </p:sp>
      <p:grpSp>
        <p:nvGrpSpPr>
          <p:cNvPr id="9" name="Group 8"/>
          <p:cNvGrpSpPr/>
          <p:nvPr/>
        </p:nvGrpSpPr>
        <p:grpSpPr>
          <a:xfrm>
            <a:off x="0" y="5372100"/>
            <a:ext cx="8651520" cy="1485900"/>
            <a:chOff x="0" y="5372100"/>
            <a:chExt cx="8651520" cy="1485900"/>
          </a:xfrm>
          <a:solidFill>
            <a:schemeClr val="tx1"/>
          </a:solidFill>
        </p:grpSpPr>
        <p:sp>
          <p:nvSpPr>
            <p:cNvPr id="6" name="Text Box 20"/>
            <p:cNvSpPr txBox="1"/>
            <p:nvPr/>
          </p:nvSpPr>
          <p:spPr>
            <a:xfrm>
              <a:off x="1532640" y="6284053"/>
              <a:ext cx="6100611"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1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57200"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graphicFrame>
        <p:nvGraphicFramePr>
          <p:cNvPr id="4" name="Table 3">
            <a:extLst>
              <a:ext uri="{FF2B5EF4-FFF2-40B4-BE49-F238E27FC236}">
                <a16:creationId xmlns:a16="http://schemas.microsoft.com/office/drawing/2014/main" id="{232D1881-395C-5FF9-5279-8CCDC18EF288}"/>
              </a:ext>
            </a:extLst>
          </p:cNvPr>
          <p:cNvGraphicFramePr>
            <a:graphicFrameLocks noGrp="1"/>
          </p:cNvGraphicFramePr>
          <p:nvPr>
            <p:extLst>
              <p:ext uri="{D42A27DB-BD31-4B8C-83A1-F6EECF244321}">
                <p14:modId xmlns:p14="http://schemas.microsoft.com/office/powerpoint/2010/main" val="456487891"/>
              </p:ext>
            </p:extLst>
          </p:nvPr>
        </p:nvGraphicFramePr>
        <p:xfrm>
          <a:off x="195784" y="1685494"/>
          <a:ext cx="8752431" cy="3844361"/>
        </p:xfrm>
        <a:graphic>
          <a:graphicData uri="http://schemas.openxmlformats.org/drawingml/2006/table">
            <a:tbl>
              <a:tblPr>
                <a:tableStyleId>{BC89EF96-8CEA-46FF-86C4-4CE0E7609802}</a:tableStyleId>
              </a:tblPr>
              <a:tblGrid>
                <a:gridCol w="2001996">
                  <a:extLst>
                    <a:ext uri="{9D8B030D-6E8A-4147-A177-3AD203B41FA5}">
                      <a16:colId xmlns:a16="http://schemas.microsoft.com/office/drawing/2014/main" val="1363896613"/>
                    </a:ext>
                  </a:extLst>
                </a:gridCol>
                <a:gridCol w="760990">
                  <a:extLst>
                    <a:ext uri="{9D8B030D-6E8A-4147-A177-3AD203B41FA5}">
                      <a16:colId xmlns:a16="http://schemas.microsoft.com/office/drawing/2014/main" val="2409041667"/>
                    </a:ext>
                  </a:extLst>
                </a:gridCol>
                <a:gridCol w="855635">
                  <a:extLst>
                    <a:ext uri="{9D8B030D-6E8A-4147-A177-3AD203B41FA5}">
                      <a16:colId xmlns:a16="http://schemas.microsoft.com/office/drawing/2014/main" val="1200379081"/>
                    </a:ext>
                  </a:extLst>
                </a:gridCol>
                <a:gridCol w="855635">
                  <a:extLst>
                    <a:ext uri="{9D8B030D-6E8A-4147-A177-3AD203B41FA5}">
                      <a16:colId xmlns:a16="http://schemas.microsoft.com/office/drawing/2014/main" val="111231659"/>
                    </a:ext>
                  </a:extLst>
                </a:gridCol>
                <a:gridCol w="855635">
                  <a:extLst>
                    <a:ext uri="{9D8B030D-6E8A-4147-A177-3AD203B41FA5}">
                      <a16:colId xmlns:a16="http://schemas.microsoft.com/office/drawing/2014/main" val="4250305958"/>
                    </a:ext>
                  </a:extLst>
                </a:gridCol>
                <a:gridCol w="855635">
                  <a:extLst>
                    <a:ext uri="{9D8B030D-6E8A-4147-A177-3AD203B41FA5}">
                      <a16:colId xmlns:a16="http://schemas.microsoft.com/office/drawing/2014/main" val="2277848762"/>
                    </a:ext>
                  </a:extLst>
                </a:gridCol>
                <a:gridCol w="855635">
                  <a:extLst>
                    <a:ext uri="{9D8B030D-6E8A-4147-A177-3AD203B41FA5}">
                      <a16:colId xmlns:a16="http://schemas.microsoft.com/office/drawing/2014/main" val="1444960157"/>
                    </a:ext>
                  </a:extLst>
                </a:gridCol>
                <a:gridCol w="855635">
                  <a:extLst>
                    <a:ext uri="{9D8B030D-6E8A-4147-A177-3AD203B41FA5}">
                      <a16:colId xmlns:a16="http://schemas.microsoft.com/office/drawing/2014/main" val="4147938622"/>
                    </a:ext>
                  </a:extLst>
                </a:gridCol>
                <a:gridCol w="855635">
                  <a:extLst>
                    <a:ext uri="{9D8B030D-6E8A-4147-A177-3AD203B41FA5}">
                      <a16:colId xmlns:a16="http://schemas.microsoft.com/office/drawing/2014/main" val="762838929"/>
                    </a:ext>
                  </a:extLst>
                </a:gridCol>
              </a:tblGrid>
              <a:tr h="227788">
                <a:tc rowSpan="2">
                  <a:txBody>
                    <a:bodyPr/>
                    <a:lstStyle/>
                    <a:p>
                      <a:pPr algn="ctr" fontAlgn="ctr"/>
                      <a:r>
                        <a:rPr lang="en-US" sz="1400" b="1" u="none" strike="noStrike" dirty="0">
                          <a:effectLst/>
                          <a:latin typeface="Arial" panose="020B0604020202020204" pitchFamily="34" charset="0"/>
                          <a:cs typeface="Arial" panose="020B0604020202020204" pitchFamily="34" charset="0"/>
                        </a:rPr>
                        <a:t>Opportunity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gridSpan="8">
                  <a:txBody>
                    <a:bodyPr/>
                    <a:lstStyle/>
                    <a:p>
                      <a:pPr algn="ctr" fontAlgn="ctr"/>
                      <a:r>
                        <a:rPr lang="en-US" sz="1400" b="1" u="none" strike="noStrike">
                          <a:effectLst/>
                          <a:latin typeface="Arial" panose="020B0604020202020204" pitchFamily="34" charset="0"/>
                          <a:cs typeface="Arial" panose="020B0604020202020204" pitchFamily="34" charset="0"/>
                        </a:rPr>
                        <a:t>MAJOR CAPITAL TO</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662804344"/>
                  </a:ext>
                </a:extLst>
              </a:tr>
              <a:tr h="683363">
                <a:tc vMerge="1">
                  <a:txBody>
                    <a:bodyPr/>
                    <a:lstStyle/>
                    <a:p>
                      <a:endParaRPr lang="en-AU"/>
                    </a:p>
                  </a:txBody>
                  <a:tcPr/>
                </a:tc>
                <a:tc gridSpan="2">
                  <a:txBody>
                    <a:bodyPr/>
                    <a:lstStyle/>
                    <a:p>
                      <a:pPr algn="ctr" fontAlgn="ctr"/>
                      <a:r>
                        <a:rPr lang="en-US" sz="1400" b="1" u="none" strike="noStrike" dirty="0">
                          <a:effectLst/>
                          <a:latin typeface="Arial" panose="020B0604020202020204" pitchFamily="34" charset="0"/>
                          <a:cs typeface="Arial" panose="020B0604020202020204" pitchFamily="34" charset="0"/>
                        </a:rPr>
                        <a:t>Adjoining major capital </a:t>
                      </a:r>
                      <a:r>
                        <a:rPr lang="en-US" sz="1500" b="1" u="none" strike="noStrike" dirty="0">
                          <a:effectLst/>
                          <a:latin typeface="Arial" panose="020B0604020202020204" pitchFamily="34" charset="0"/>
                          <a:cs typeface="Arial" panose="020B0604020202020204" pitchFamily="34" charset="0"/>
                        </a:rPr>
                        <a:t>RG1</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tcPr>
                </a:tc>
                <a:tc hMerge="1">
                  <a:txBody>
                    <a:bodyPr/>
                    <a:lstStyle/>
                    <a:p>
                      <a:endParaRPr lang="en-AU"/>
                    </a:p>
                  </a:txBody>
                  <a:tcPr/>
                </a:tc>
                <a:tc gridSpan="2">
                  <a:txBody>
                    <a:bodyPr/>
                    <a:lstStyle/>
                    <a:p>
                      <a:pPr algn="ctr" fontAlgn="ctr"/>
                      <a:r>
                        <a:rPr lang="en-US" sz="1400" b="1" u="none" strike="noStrike" dirty="0">
                          <a:effectLst/>
                          <a:latin typeface="Arial" panose="020B0604020202020204" pitchFamily="34" charset="0"/>
                          <a:cs typeface="Arial" panose="020B0604020202020204" pitchFamily="34" charset="0"/>
                        </a:rPr>
                        <a:t>End point of frequent train service (≤200 km) </a:t>
                      </a:r>
                      <a:r>
                        <a:rPr lang="en-US" sz="1500" b="1" u="none" strike="noStrike" dirty="0">
                          <a:effectLst/>
                          <a:latin typeface="Arial" panose="020B0604020202020204" pitchFamily="34" charset="0"/>
                          <a:cs typeface="Arial" panose="020B0604020202020204" pitchFamily="34" charset="0"/>
                        </a:rPr>
                        <a:t>RG2</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tcPr>
                </a:tc>
                <a:tc hMerge="1">
                  <a:txBody>
                    <a:bodyPr/>
                    <a:lstStyle/>
                    <a:p>
                      <a:endParaRPr lang="en-AU"/>
                    </a:p>
                  </a:txBody>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b="1" u="none" strike="noStrike" dirty="0">
                          <a:effectLst/>
                          <a:latin typeface="Arial" panose="020B0604020202020204" pitchFamily="34" charset="0"/>
                          <a:cs typeface="Arial" panose="020B0604020202020204" pitchFamily="34" charset="0"/>
                        </a:rPr>
                        <a:t>≤200 km-350km, most w/o air * </a:t>
                      </a:r>
                      <a:r>
                        <a:rPr lang="en-US" sz="1500" b="1" u="none" strike="noStrike" dirty="0">
                          <a:effectLst/>
                          <a:latin typeface="Arial" panose="020B0604020202020204" pitchFamily="34" charset="0"/>
                          <a:cs typeface="Arial" panose="020B0604020202020204" pitchFamily="34" charset="0"/>
                        </a:rPr>
                        <a:t>RG3</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tcPr>
                </a:tc>
                <a:tc hMerge="1">
                  <a:txBody>
                    <a:bodyPr/>
                    <a:lstStyle/>
                    <a:p>
                      <a:endParaRPr lang="en-AU"/>
                    </a:p>
                  </a:txBody>
                  <a:tcPr/>
                </a:tc>
                <a:tc gridSpan="2">
                  <a:txBody>
                    <a:bodyPr/>
                    <a:lstStyle/>
                    <a:p>
                      <a:pPr algn="ctr" fontAlgn="ctr"/>
                      <a:r>
                        <a:rPr lang="en-US" sz="1400" b="1" u="none" strike="noStrike" dirty="0">
                          <a:effectLst/>
                          <a:latin typeface="Arial" panose="020B0604020202020204" pitchFamily="34" charset="0"/>
                          <a:cs typeface="Arial" panose="020B0604020202020204" pitchFamily="34" charset="0"/>
                        </a:rPr>
                        <a:t>350-450 km,        with air </a:t>
                      </a:r>
                      <a:r>
                        <a:rPr lang="en-US" sz="1500" b="1" u="none" strike="noStrike" dirty="0">
                          <a:effectLst/>
                          <a:latin typeface="Arial" panose="020B0604020202020204" pitchFamily="34" charset="0"/>
                          <a:cs typeface="Arial" panose="020B0604020202020204" pitchFamily="34" charset="0"/>
                        </a:rPr>
                        <a:t>RG4</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hMerge="1">
                  <a:txBody>
                    <a:bodyPr/>
                    <a:lstStyle/>
                    <a:p>
                      <a:endParaRPr lang="en-AU"/>
                    </a:p>
                  </a:txBody>
                  <a:tcPr/>
                </a:tc>
                <a:extLst>
                  <a:ext uri="{0D108BD9-81ED-4DB2-BD59-A6C34878D82A}">
                    <a16:rowId xmlns:a16="http://schemas.microsoft.com/office/drawing/2014/main" val="36678291"/>
                  </a:ext>
                </a:extLst>
              </a:tr>
              <a:tr h="272139">
                <a:tc>
                  <a:txBody>
                    <a:bodyPr/>
                    <a:lstStyle/>
                    <a:p>
                      <a:pPr algn="r" fontAlgn="ctr"/>
                      <a:r>
                        <a:rPr lang="en-US" sz="1400" i="1" u="none" strike="noStrike" dirty="0">
                          <a:effectLst/>
                          <a:latin typeface="Arial" panose="020B0604020202020204" pitchFamily="34" charset="0"/>
                          <a:cs typeface="Arial" panose="020B0604020202020204" pitchFamily="34" charset="0"/>
                        </a:rPr>
                        <a:t>Max operating speed kph</a:t>
                      </a:r>
                      <a:endParaRPr lang="en-US"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400" i="1" u="none" strike="noStrike" dirty="0">
                          <a:effectLst/>
                          <a:latin typeface="Arial" panose="020B0604020202020204" pitchFamily="34" charset="0"/>
                          <a:cs typeface="Arial" panose="020B0604020202020204" pitchFamily="34" charset="0"/>
                        </a:rPr>
                        <a:t>200-250 </a:t>
                      </a:r>
                      <a:endParaRPr lang="en-US"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400" i="1" u="none" strike="noStrike" dirty="0">
                          <a:effectLst/>
                          <a:latin typeface="Arial" panose="020B0604020202020204" pitchFamily="34" charset="0"/>
                          <a:cs typeface="Arial" panose="020B0604020202020204" pitchFamily="34" charset="0"/>
                        </a:rPr>
                        <a:t>300-350 </a:t>
                      </a:r>
                      <a:endParaRPr lang="en-US"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400" i="1" u="none" strike="noStrike" dirty="0">
                          <a:effectLst/>
                          <a:latin typeface="Arial" panose="020B0604020202020204" pitchFamily="34" charset="0"/>
                          <a:cs typeface="Arial" panose="020B0604020202020204" pitchFamily="34" charset="0"/>
                        </a:rPr>
                        <a:t>200-250 </a:t>
                      </a:r>
                      <a:endParaRPr lang="en-US"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400" i="1" u="none" strike="noStrike" dirty="0">
                          <a:effectLst/>
                          <a:latin typeface="Arial" panose="020B0604020202020204" pitchFamily="34" charset="0"/>
                          <a:cs typeface="Arial" panose="020B0604020202020204" pitchFamily="34" charset="0"/>
                        </a:rPr>
                        <a:t>300-350 </a:t>
                      </a:r>
                      <a:endParaRPr lang="en-US"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400" i="1" u="none" strike="noStrike" dirty="0">
                          <a:effectLst/>
                          <a:latin typeface="Arial" panose="020B0604020202020204" pitchFamily="34" charset="0"/>
                          <a:cs typeface="Arial" panose="020B0604020202020204" pitchFamily="34" charset="0"/>
                        </a:rPr>
                        <a:t>200-250 </a:t>
                      </a:r>
                      <a:endParaRPr lang="en-US"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400" i="1" u="none" strike="noStrike" dirty="0">
                          <a:effectLst/>
                          <a:latin typeface="Arial" panose="020B0604020202020204" pitchFamily="34" charset="0"/>
                          <a:cs typeface="Arial" panose="020B0604020202020204" pitchFamily="34" charset="0"/>
                        </a:rPr>
                        <a:t>300-350 </a:t>
                      </a:r>
                      <a:endParaRPr lang="en-US"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400" i="1" u="none" strike="noStrike" dirty="0">
                          <a:effectLst/>
                          <a:latin typeface="Arial" panose="020B0604020202020204" pitchFamily="34" charset="0"/>
                          <a:cs typeface="Arial" panose="020B0604020202020204" pitchFamily="34" charset="0"/>
                        </a:rPr>
                        <a:t>200-250 </a:t>
                      </a:r>
                      <a:endParaRPr lang="en-US"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400" i="1" u="none" strike="noStrike" dirty="0">
                          <a:effectLst/>
                          <a:latin typeface="Arial" panose="020B0604020202020204" pitchFamily="34" charset="0"/>
                          <a:cs typeface="Arial" panose="020B0604020202020204" pitchFamily="34" charset="0"/>
                        </a:rPr>
                        <a:t>300-350 </a:t>
                      </a:r>
                      <a:endParaRPr lang="en-US" sz="1400" b="0"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60605338"/>
                  </a:ext>
                </a:extLst>
              </a:tr>
              <a:tr h="381873">
                <a:tc>
                  <a:txBody>
                    <a:bodyPr/>
                    <a:lstStyle/>
                    <a:p>
                      <a:pPr algn="l" fontAlgn="ctr"/>
                      <a:r>
                        <a:rPr lang="en-US" sz="1400" u="none" strike="noStrike" dirty="0">
                          <a:effectLst/>
                          <a:latin typeface="Arial" panose="020B0604020202020204" pitchFamily="34" charset="0"/>
                          <a:cs typeface="Arial" panose="020B0604020202020204" pitchFamily="34" charset="0"/>
                        </a:rPr>
                        <a:t>CONTRIBUTE TO</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4443420"/>
                  </a:ext>
                </a:extLst>
              </a:tr>
              <a:tr h="432000">
                <a:tc>
                  <a:txBody>
                    <a:bodyPr/>
                    <a:lstStyle/>
                    <a:p>
                      <a:pPr algn="l" fontAlgn="ctr"/>
                      <a:r>
                        <a:rPr lang="en-US" sz="1400" u="none" strike="noStrike" dirty="0">
                          <a:effectLst/>
                          <a:latin typeface="Arial" panose="020B0604020202020204" pitchFamily="34" charset="0"/>
                          <a:cs typeface="Arial" panose="020B0604020202020204" pitchFamily="34" charset="0"/>
                        </a:rPr>
                        <a:t>1. Population growth shift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t"/>
                      <a:r>
                        <a:rPr lang="en-AU" sz="1600" u="none" strike="noStrike" dirty="0">
                          <a:effectLst/>
                          <a:latin typeface="Arial" panose="020B0604020202020204" pitchFamily="34" charset="0"/>
                          <a:cs typeface="Arial" panose="020B0604020202020204" pitchFamily="34" charset="0"/>
                        </a:rPr>
                        <a:t> </a:t>
                      </a:r>
                      <a:endParaRPr lang="en-AU"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6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6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l" fontAlgn="t"/>
                      <a:r>
                        <a:rPr lang="en-AU" sz="1600" u="none" strike="noStrike" dirty="0">
                          <a:effectLst/>
                          <a:latin typeface="Arial" panose="020B0604020202020204" pitchFamily="34" charset="0"/>
                          <a:cs typeface="Arial" panose="020B0604020202020204" pitchFamily="34" charset="0"/>
                        </a:rPr>
                        <a:t> </a:t>
                      </a:r>
                      <a:endParaRPr lang="en-AU"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4090069870"/>
                  </a:ext>
                </a:extLst>
              </a:tr>
              <a:tr h="612000">
                <a:tc>
                  <a:txBody>
                    <a:bodyPr/>
                    <a:lstStyle/>
                    <a:p>
                      <a:pPr algn="l" fontAlgn="ctr"/>
                      <a:r>
                        <a:rPr lang="en-US" sz="1400" u="none" strike="noStrike" dirty="0">
                          <a:effectLst/>
                          <a:latin typeface="Arial" panose="020B0604020202020204" pitchFamily="34" charset="0"/>
                          <a:cs typeface="Arial" panose="020B0604020202020204" pitchFamily="34" charset="0"/>
                        </a:rPr>
                        <a:t>2. Better business productivity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marL="0" algn="ctr" defTabSz="457200" rtl="0" eaLnBrk="1" fontAlgn="ctr" latinLnBrk="0" hangingPunct="1">
                        <a:spcAft>
                          <a:spcPts val="0"/>
                        </a:spcAft>
                      </a:pPr>
                      <a:r>
                        <a:rPr lang="en-AU" sz="140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4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4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4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4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dirty="0">
                          <a:effectLst/>
                          <a:latin typeface="Arial" panose="020B0604020202020204" pitchFamily="34" charset="0"/>
                          <a:cs typeface="Arial" panose="020B0604020202020204" pitchFamily="34" charset="0"/>
                        </a:rPr>
                        <a:t> </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400" b="0" i="0" u="none" strike="noStrike" dirty="0">
                        <a:solidFill>
                          <a:srgbClr val="000000"/>
                        </a:solidFill>
                        <a:effectLst/>
                        <a:latin typeface="Arial" panose="020B0604020202020204" pitchFamily="34" charset="0"/>
                        <a:cs typeface="Arial" panose="020B0604020202020204" pitchFamily="34" charset="0"/>
                      </a:endParaRPr>
                    </a:p>
                    <a:p>
                      <a:pPr algn="ctr" fontAlgn="ct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4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982799218"/>
                  </a:ext>
                </a:extLst>
              </a:tr>
              <a:tr h="455575">
                <a:tc>
                  <a:txBody>
                    <a:bodyPr/>
                    <a:lstStyle/>
                    <a:p>
                      <a:pPr algn="l" fontAlgn="ctr"/>
                      <a:r>
                        <a:rPr lang="en-US" sz="1400" u="none" strike="noStrike">
                          <a:effectLst/>
                          <a:latin typeface="Arial" panose="020B0604020202020204" pitchFamily="34" charset="0"/>
                          <a:cs typeface="Arial" panose="020B0604020202020204" pitchFamily="34" charset="0"/>
                        </a:rPr>
                        <a:t>3. Better in-region specialist health services</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a:effectLst/>
                          <a:latin typeface="Arial" panose="020B0604020202020204" pitchFamily="34" charset="0"/>
                          <a:cs typeface="Arial" panose="020B0604020202020204" pitchFamily="34" charset="0"/>
                          <a:sym typeface="Wingdings" panose="05000000000000000000" pitchFamily="2" charset="2"/>
                        </a:rPr>
                        <a:t></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6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618986116"/>
                  </a:ext>
                </a:extLst>
              </a:tr>
              <a:tr h="566226">
                <a:tc>
                  <a:txBody>
                    <a:bodyPr/>
                    <a:lstStyle/>
                    <a:p>
                      <a:pPr algn="l" fontAlgn="ctr"/>
                      <a:r>
                        <a:rPr lang="de-DE" sz="1400" u="none" strike="noStrike" dirty="0">
                          <a:effectLst/>
                          <a:latin typeface="Arial" panose="020B0604020202020204" pitchFamily="34" charset="0"/>
                          <a:cs typeface="Arial" panose="020B0604020202020204" pitchFamily="34" charset="0"/>
                        </a:rPr>
                        <a:t>3. Net zero emission transport </a:t>
                      </a:r>
                      <a:endParaRPr lang="de-DE"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6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600" u="none" strike="noStrike">
                          <a:effectLst/>
                          <a:latin typeface="Arial" panose="020B0604020202020204" pitchFamily="34" charset="0"/>
                          <a:cs typeface="Arial" panose="020B0604020202020204" pitchFamily="34" charset="0"/>
                        </a:rPr>
                        <a:t>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6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R w="28575" cap="flat" cmpd="sng" algn="ctr">
                      <a:solidFill>
                        <a:schemeClr val="accent1">
                          <a:lumMod val="75000"/>
                        </a:schemeClr>
                      </a:solidFill>
                      <a:prstDash val="solid"/>
                      <a:round/>
                      <a:headEnd type="none" w="med" len="med"/>
                      <a:tailEnd type="none" w="med" len="med"/>
                    </a:lnR>
                  </a:tcPr>
                </a:tc>
                <a:tc>
                  <a:txBody>
                    <a:bodyPr/>
                    <a:lstStyle/>
                    <a:p>
                      <a:pPr algn="ctr" fontAlgn="ctr"/>
                      <a:r>
                        <a:rPr lang="en-US" sz="16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28575" cap="flat" cmpd="sng" algn="ctr">
                      <a:solidFill>
                        <a:schemeClr val="accent1">
                          <a:lumMod val="75000"/>
                        </a:schemeClr>
                      </a:solidFill>
                      <a:prstDash val="solid"/>
                      <a:round/>
                      <a:headEnd type="none" w="med" len="med"/>
                      <a:tailEnd type="none" w="med" len="med"/>
                    </a:lnL>
                  </a:tcPr>
                </a:tc>
                <a:tc>
                  <a:txBody>
                    <a:bodyPr/>
                    <a:lstStyle/>
                    <a:p>
                      <a:pPr algn="ctr" fontAlgn="ctr"/>
                      <a:r>
                        <a:rPr lang="en-US" sz="1600" u="none" strike="noStrike" dirty="0">
                          <a:effectLst/>
                          <a:latin typeface="Arial" panose="020B0604020202020204" pitchFamily="34" charset="0"/>
                          <a:cs typeface="Arial" panose="020B0604020202020204" pitchFamily="34" charset="0"/>
                          <a:sym typeface="Wingdings" panose="05000000000000000000" pitchFamily="2" charset="2"/>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331265680"/>
                  </a:ext>
                </a:extLst>
              </a:tr>
            </a:tbl>
          </a:graphicData>
        </a:graphic>
      </p:graphicFrame>
      <p:sp>
        <p:nvSpPr>
          <p:cNvPr id="5" name="TextBox 4">
            <a:extLst>
              <a:ext uri="{FF2B5EF4-FFF2-40B4-BE49-F238E27FC236}">
                <a16:creationId xmlns:a16="http://schemas.microsoft.com/office/drawing/2014/main" id="{C5C63C26-99AE-1A44-BA42-2D9DA41248B7}"/>
              </a:ext>
            </a:extLst>
          </p:cNvPr>
          <p:cNvSpPr txBox="1"/>
          <p:nvPr/>
        </p:nvSpPr>
        <p:spPr>
          <a:xfrm>
            <a:off x="2527379" y="5699369"/>
            <a:ext cx="3922869" cy="307777"/>
          </a:xfrm>
          <a:prstGeom prst="rect">
            <a:avLst/>
          </a:prstGeom>
          <a:noFill/>
        </p:spPr>
        <p:txBody>
          <a:bodyPr wrap="none" rtlCol="0">
            <a:spAutoFit/>
          </a:bodyPr>
          <a:lstStyle/>
          <a:p>
            <a:r>
              <a:rPr lang="en-AU" sz="1400" dirty="0">
                <a:latin typeface="Arial" panose="020B0604020202020204" pitchFamily="34" charset="0"/>
                <a:cs typeface="Arial" panose="020B0604020202020204" pitchFamily="34" charset="0"/>
              </a:rPr>
              <a:t>Canberra-Queanbeyan has frequent air service</a:t>
            </a:r>
            <a:endParaRPr lang="en-AU" dirty="0"/>
          </a:p>
        </p:txBody>
      </p:sp>
    </p:spTree>
    <p:extLst>
      <p:ext uri="{BB962C8B-B14F-4D97-AF65-F5344CB8AC3E}">
        <p14:creationId xmlns:p14="http://schemas.microsoft.com/office/powerpoint/2010/main" val="189649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 y="343288"/>
            <a:ext cx="8850175" cy="1100493"/>
          </a:xfrm>
        </p:spPr>
        <p:txBody>
          <a:bodyPr>
            <a:noAutofit/>
          </a:bodyPr>
          <a:lstStyle/>
          <a:p>
            <a:r>
              <a:rPr lang="en-US" sz="2500" b="1" dirty="0">
                <a:solidFill>
                  <a:schemeClr val="tx2"/>
                </a:solidFill>
                <a:latin typeface="Arial" panose="020B0604020202020204" pitchFamily="34" charset="0"/>
                <a:cs typeface="Times New Roman" panose="02020603050405020304" pitchFamily="18" charset="0"/>
              </a:rPr>
              <a:t>What transport problems can HSR address and what opportunities can it enable? A route geography approach</a:t>
            </a:r>
            <a:br>
              <a:rPr lang="en-US" sz="2500" b="1" dirty="0">
                <a:solidFill>
                  <a:schemeClr val="tx2"/>
                </a:solidFill>
                <a:latin typeface="Arial"/>
                <a:cs typeface="Arial"/>
              </a:rPr>
            </a:br>
            <a:endParaRPr lang="en-US" sz="2500" b="1" dirty="0">
              <a:solidFill>
                <a:schemeClr val="tx2"/>
              </a:solidFill>
              <a:latin typeface="Arial"/>
              <a:cs typeface="Arial"/>
            </a:endParaRP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57200" y="1443781"/>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sp>
        <p:nvSpPr>
          <p:cNvPr id="5" name="TextBox 4">
            <a:extLst>
              <a:ext uri="{FF2B5EF4-FFF2-40B4-BE49-F238E27FC236}">
                <a16:creationId xmlns:a16="http://schemas.microsoft.com/office/drawing/2014/main" id="{197D1695-51AC-0791-4A12-50B516BD9D78}"/>
              </a:ext>
            </a:extLst>
          </p:cNvPr>
          <p:cNvSpPr txBox="1"/>
          <p:nvPr/>
        </p:nvSpPr>
        <p:spPr>
          <a:xfrm>
            <a:off x="97654" y="1396121"/>
            <a:ext cx="8589146" cy="3316292"/>
          </a:xfrm>
          <a:prstGeom prst="rect">
            <a:avLst/>
          </a:prstGeom>
          <a:noFill/>
        </p:spPr>
        <p:txBody>
          <a:bodyPr wrap="square">
            <a:spAutoFit/>
          </a:bodyPr>
          <a:lstStyle/>
          <a:p>
            <a:pPr marL="40005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514350" marR="0" lvl="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
                  <a:solidFill>
                    <a:srgbClr val="000080"/>
                  </a:solidFill>
                </a:uFill>
                <a:latin typeface="Arial" panose="020B0604020202020204" pitchFamily="34" charset="0"/>
                <a:cs typeface="Arial" panose="020B0604020202020204" pitchFamily="34" charset="0"/>
              </a:rPr>
              <a:t> Context and rail definitions</a:t>
            </a:r>
          </a:p>
          <a:p>
            <a:pPr marL="514350" marR="0" lvl="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
                  <a:solidFill>
                    <a:srgbClr val="000080"/>
                  </a:solidFill>
                </a:uFill>
                <a:latin typeface="Arial" panose="020B0604020202020204" pitchFamily="34" charset="0"/>
                <a:cs typeface="Arial" panose="020B0604020202020204" pitchFamily="34" charset="0"/>
              </a:rPr>
              <a:t> What network and service footprint for the paper?</a:t>
            </a:r>
            <a:endParaRPr lang="en-US" sz="2400" dirty="0">
              <a:uFill>
                <a:solidFill>
                  <a:srgbClr val="000080"/>
                </a:solidFill>
              </a:uFill>
              <a:latin typeface="Arial" panose="020B0604020202020204" pitchFamily="34" charset="0"/>
              <a:cs typeface="Arial" panose="020B0604020202020204" pitchFamily="34" charset="0"/>
            </a:endParaRPr>
          </a:p>
          <a:p>
            <a:pPr marL="514350" marR="0" lvl="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
                  <a:solidFill>
                    <a:srgbClr val="000080"/>
                  </a:solidFill>
                </a:uFill>
                <a:latin typeface="Arial" panose="020B0604020202020204" pitchFamily="34" charset="0"/>
                <a:cs typeface="Arial" panose="020B0604020202020204" pitchFamily="34" charset="0"/>
              </a:rPr>
              <a:t> Route geography – concept, descriptions</a:t>
            </a:r>
            <a:endParaRPr lang="en-US" sz="2400" dirty="0">
              <a:uFill>
                <a:solidFill>
                  <a:srgbClr val="000080"/>
                </a:solidFill>
              </a:uFill>
              <a:latin typeface="Arial" panose="020B0604020202020204" pitchFamily="34" charset="0"/>
              <a:cs typeface="Arial" panose="020B0604020202020204" pitchFamily="34" charset="0"/>
            </a:endParaRPr>
          </a:p>
          <a:p>
            <a:pPr marL="514350" marR="0" lvl="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
                  <a:solidFill>
                    <a:srgbClr val="000080"/>
                  </a:solidFill>
                </a:uFill>
                <a:latin typeface="Arial" panose="020B0604020202020204" pitchFamily="34" charset="0"/>
                <a:cs typeface="Arial" panose="020B0604020202020204" pitchFamily="34" charset="0"/>
              </a:rPr>
              <a:t> Transport problems of the route geographies</a:t>
            </a:r>
            <a:endParaRPr lang="en-US" sz="2400" dirty="0">
              <a:uFill>
                <a:solidFill>
                  <a:srgbClr val="000080"/>
                </a:solidFill>
              </a:uFill>
              <a:latin typeface="Arial" panose="020B0604020202020204" pitchFamily="34" charset="0"/>
              <a:cs typeface="Arial" panose="020B0604020202020204" pitchFamily="34" charset="0"/>
            </a:endParaRPr>
          </a:p>
          <a:p>
            <a:pPr marL="514350" marR="0" lvl="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2400" b="0" i="0" u="none" strike="noStrike" kern="1200" cap="none" spc="0" normalizeH="0" baseline="0" noProof="0" dirty="0">
                <a:ln>
                  <a:noFill/>
                </a:ln>
                <a:effectLst/>
                <a:uLnTx/>
                <a:uFill>
                  <a:solidFill>
                    <a:srgbClr val="000080"/>
                  </a:solidFill>
                </a:uFill>
                <a:latin typeface="Arial" panose="020B0604020202020204" pitchFamily="34" charset="0"/>
                <a:cs typeface="Arial" panose="020B0604020202020204" pitchFamily="34" charset="0"/>
              </a:rPr>
              <a:t> How can high speed rail ‘solve’ the transport problems?</a:t>
            </a:r>
            <a:endParaRPr lang="en-US" sz="2400" dirty="0">
              <a:uFill>
                <a:solidFill>
                  <a:srgbClr val="000080"/>
                </a:solidFill>
              </a:uFill>
              <a:latin typeface="Arial" panose="020B0604020202020204" pitchFamily="34" charset="0"/>
              <a:cs typeface="Arial" panose="020B0604020202020204" pitchFamily="34" charset="0"/>
            </a:endParaRPr>
          </a:p>
          <a:p>
            <a:pPr marL="514350" marR="0" lvl="0" algn="l" defTabSz="914400" rtl="0" eaLnBrk="1" fontAlgn="auto" latinLnBrk="0" hangingPunct="1">
              <a:lnSpc>
                <a:spcPct val="100000"/>
              </a:lnSpc>
              <a:spcBef>
                <a:spcPts val="300"/>
              </a:spcBef>
              <a:buClrTx/>
              <a:buSzTx/>
              <a:buFont typeface="+mj-lt"/>
              <a:buAutoNum type="arabicPeriod"/>
              <a:tabLst/>
              <a:defRPr/>
            </a:pPr>
            <a:r>
              <a:rPr lang="en-US" sz="2400" dirty="0">
                <a:uFill>
                  <a:solidFill>
                    <a:srgbClr val="000080"/>
                  </a:solidFill>
                </a:uFill>
                <a:latin typeface="Arial" panose="020B0604020202020204" pitchFamily="34" charset="0"/>
                <a:cs typeface="Arial" panose="020B0604020202020204" pitchFamily="34" charset="0"/>
              </a:rPr>
              <a:t> Resulting opportunities</a:t>
            </a:r>
          </a:p>
          <a:p>
            <a:pPr marL="514350" marR="0" lvl="0" algn="l" defTabSz="914400" rtl="0" eaLnBrk="1" fontAlgn="auto" latinLnBrk="0" hangingPunct="1">
              <a:lnSpc>
                <a:spcPct val="100000"/>
              </a:lnSpc>
              <a:spcBef>
                <a:spcPts val="300"/>
              </a:spcBef>
              <a:buClrTx/>
              <a:buSzTx/>
              <a:buFont typeface="+mj-lt"/>
              <a:buAutoNum type="arabicPeriod"/>
              <a:tabLst/>
              <a:defRPr/>
            </a:pPr>
            <a:r>
              <a:rPr lang="en-US" sz="2400" dirty="0">
                <a:uFill>
                  <a:solidFill>
                    <a:srgbClr val="000080"/>
                  </a:solidFill>
                </a:uFill>
                <a:latin typeface="Arial" panose="020B0604020202020204" pitchFamily="34" charset="0"/>
                <a:cs typeface="Arial" panose="020B0604020202020204" pitchFamily="34" charset="0"/>
              </a:rPr>
              <a:t> Business case implications</a:t>
            </a:r>
          </a:p>
        </p:txBody>
      </p:sp>
    </p:spTree>
    <p:extLst>
      <p:ext uri="{BB962C8B-B14F-4D97-AF65-F5344CB8AC3E}">
        <p14:creationId xmlns:p14="http://schemas.microsoft.com/office/powerpoint/2010/main" val="251034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2" y="160337"/>
            <a:ext cx="9291668" cy="1143000"/>
          </a:xfrm>
        </p:spPr>
        <p:txBody>
          <a:bodyPr>
            <a:normAutofit fontScale="90000"/>
          </a:bodyPr>
          <a:lstStyle/>
          <a:p>
            <a:r>
              <a:rPr lang="en-US" sz="4000" b="1" dirty="0">
                <a:solidFill>
                  <a:schemeClr val="accent1">
                    <a:lumMod val="75000"/>
                  </a:schemeClr>
                </a:solidFill>
                <a:latin typeface="Arial"/>
                <a:cs typeface="Arial"/>
              </a:rPr>
              <a:t>Business case implications: 1. Help identify operational, service requirements</a:t>
            </a:r>
            <a:endParaRPr lang="en-US" sz="3300" b="1" dirty="0">
              <a:solidFill>
                <a:schemeClr val="accent1">
                  <a:lumMod val="75000"/>
                </a:schemeClr>
              </a:solidFill>
              <a:latin typeface="Arial"/>
              <a:cs typeface="Arial"/>
            </a:endParaRPr>
          </a:p>
        </p:txBody>
      </p:sp>
      <p:sp>
        <p:nvSpPr>
          <p:cNvPr id="3" name="Content Placeholder 2"/>
          <p:cNvSpPr>
            <a:spLocks noGrp="1"/>
          </p:cNvSpPr>
          <p:nvPr>
            <p:ph sz="half" idx="1"/>
          </p:nvPr>
        </p:nvSpPr>
        <p:spPr>
          <a:xfrm>
            <a:off x="472225" y="2687547"/>
            <a:ext cx="191632" cy="2217828"/>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sp>
        <p:nvSpPr>
          <p:cNvPr id="4" name="Content Placeholder 3">
            <a:extLst>
              <a:ext uri="{FF2B5EF4-FFF2-40B4-BE49-F238E27FC236}">
                <a16:creationId xmlns:a16="http://schemas.microsoft.com/office/drawing/2014/main" id="{D8A07380-E7D3-A15C-8067-35D16D601E05}"/>
              </a:ext>
            </a:extLst>
          </p:cNvPr>
          <p:cNvSpPr>
            <a:spLocks noGrp="1"/>
          </p:cNvSpPr>
          <p:nvPr>
            <p:ph sz="half" idx="2"/>
          </p:nvPr>
        </p:nvSpPr>
        <p:spPr>
          <a:xfrm>
            <a:off x="4355296" y="1600200"/>
            <a:ext cx="4726230" cy="4525963"/>
          </a:xfrm>
        </p:spPr>
        <p:txBody>
          <a:bodyPr/>
          <a:lstStyle/>
          <a:p>
            <a:pPr marL="0" indent="0">
              <a:buNone/>
            </a:pPr>
            <a:r>
              <a:rPr lang="en-AU" sz="2000" b="1" dirty="0">
                <a:latin typeface="Arial" panose="020B0604020202020204" pitchFamily="34" charset="0"/>
                <a:cs typeface="Arial" panose="020B0604020202020204" pitchFamily="34" charset="0"/>
              </a:rPr>
              <a:t>RG2 Convenient access for residents</a:t>
            </a:r>
          </a:p>
        </p:txBody>
      </p:sp>
      <p:grpSp>
        <p:nvGrpSpPr>
          <p:cNvPr id="9" name="Group 8"/>
          <p:cNvGrpSpPr/>
          <p:nvPr/>
        </p:nvGrpSpPr>
        <p:grpSpPr>
          <a:xfrm>
            <a:off x="0" y="5410321"/>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pic>
        <p:nvPicPr>
          <p:cNvPr id="1026" name="Picture 2" descr="Chinese Fuxing Bullet Train Speeds Up To 350 km/h">
            <a:extLst>
              <a:ext uri="{FF2B5EF4-FFF2-40B4-BE49-F238E27FC236}">
                <a16:creationId xmlns:a16="http://schemas.microsoft.com/office/drawing/2014/main" id="{8AFDCF73-E597-EA35-B130-87F3FCF82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5" y="2430380"/>
            <a:ext cx="4238923" cy="28274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2A45944-374A-0726-C5C7-F82D40637E03}"/>
              </a:ext>
            </a:extLst>
          </p:cNvPr>
          <p:cNvSpPr txBox="1"/>
          <p:nvPr/>
        </p:nvSpPr>
        <p:spPr>
          <a:xfrm>
            <a:off x="189351" y="5404757"/>
            <a:ext cx="4408451" cy="338554"/>
          </a:xfrm>
          <a:prstGeom prst="rect">
            <a:avLst/>
          </a:prstGeom>
          <a:noFill/>
        </p:spPr>
        <p:txBody>
          <a:bodyPr wrap="none" rtlCol="0">
            <a:spAutoFit/>
          </a:bodyPr>
          <a:lstStyle/>
          <a:p>
            <a:r>
              <a:rPr lang="en-AU" sz="1600" dirty="0">
                <a:latin typeface="Arial" panose="020B0604020202020204" pitchFamily="34" charset="0"/>
                <a:cs typeface="Arial" panose="020B0604020202020204" pitchFamily="34" charset="0"/>
              </a:rPr>
              <a:t>Beijing-Shanghai </a:t>
            </a:r>
            <a:r>
              <a:rPr lang="en-AU" sz="1600" dirty="0" err="1">
                <a:latin typeface="Arial" panose="020B0604020202020204" pitchFamily="34" charset="0"/>
                <a:cs typeface="Arial" panose="020B0604020202020204" pitchFamily="34" charset="0"/>
              </a:rPr>
              <a:t>Fuxing</a:t>
            </a:r>
            <a:r>
              <a:rPr lang="en-AU" sz="1600" dirty="0">
                <a:latin typeface="Arial" panose="020B0604020202020204" pitchFamily="34" charset="0"/>
                <a:cs typeface="Arial" panose="020B0604020202020204" pitchFamily="34" charset="0"/>
              </a:rPr>
              <a:t> Bullet Train (350 kph)</a:t>
            </a:r>
          </a:p>
        </p:txBody>
      </p:sp>
      <p:sp>
        <p:nvSpPr>
          <p:cNvPr id="11" name="TextBox 10">
            <a:extLst>
              <a:ext uri="{FF2B5EF4-FFF2-40B4-BE49-F238E27FC236}">
                <a16:creationId xmlns:a16="http://schemas.microsoft.com/office/drawing/2014/main" id="{C6C506A6-D401-1426-403B-4BE19B7BCE42}"/>
              </a:ext>
            </a:extLst>
          </p:cNvPr>
          <p:cNvSpPr txBox="1"/>
          <p:nvPr/>
        </p:nvSpPr>
        <p:spPr>
          <a:xfrm>
            <a:off x="0" y="1606807"/>
            <a:ext cx="4726230" cy="400110"/>
          </a:xfrm>
          <a:prstGeom prst="rect">
            <a:avLst/>
          </a:prstGeom>
          <a:noFill/>
        </p:spPr>
        <p:txBody>
          <a:bodyPr wrap="none" rtlCol="0">
            <a:spAutoFit/>
          </a:bodyPr>
          <a:lstStyle/>
          <a:p>
            <a:r>
              <a:rPr lang="en-AU" sz="2000" b="1" dirty="0">
                <a:latin typeface="Arial" panose="020B0604020202020204" pitchFamily="34" charset="0"/>
                <a:cs typeface="Arial" panose="020B0604020202020204" pitchFamily="34" charset="0"/>
              </a:rPr>
              <a:t>RG1 Trains fast enough to compete  </a:t>
            </a:r>
          </a:p>
        </p:txBody>
      </p:sp>
      <p:pic>
        <p:nvPicPr>
          <p:cNvPr id="5" name="Picture 4">
            <a:extLst>
              <a:ext uri="{FF2B5EF4-FFF2-40B4-BE49-F238E27FC236}">
                <a16:creationId xmlns:a16="http://schemas.microsoft.com/office/drawing/2014/main" id="{178D519A-81FF-90E5-4B79-43FA9C736172}"/>
              </a:ext>
            </a:extLst>
          </p:cNvPr>
          <p:cNvPicPr>
            <a:picLocks noChangeAspect="1"/>
          </p:cNvPicPr>
          <p:nvPr/>
        </p:nvPicPr>
        <p:blipFill>
          <a:blip r:embed="rId5"/>
          <a:stretch>
            <a:fillRect/>
          </a:stretch>
        </p:blipFill>
        <p:spPr>
          <a:xfrm>
            <a:off x="5278688" y="2027182"/>
            <a:ext cx="3261596" cy="3873144"/>
          </a:xfrm>
          <a:prstGeom prst="rect">
            <a:avLst/>
          </a:prstGeom>
        </p:spPr>
      </p:pic>
      <p:sp>
        <p:nvSpPr>
          <p:cNvPr id="12" name="TextBox 11">
            <a:extLst>
              <a:ext uri="{FF2B5EF4-FFF2-40B4-BE49-F238E27FC236}">
                <a16:creationId xmlns:a16="http://schemas.microsoft.com/office/drawing/2014/main" id="{B4CA1896-822A-763B-081C-886BF6C31C70}"/>
              </a:ext>
            </a:extLst>
          </p:cNvPr>
          <p:cNvSpPr txBox="1"/>
          <p:nvPr/>
        </p:nvSpPr>
        <p:spPr>
          <a:xfrm>
            <a:off x="4435691" y="5847228"/>
            <a:ext cx="4222631" cy="400110"/>
          </a:xfrm>
          <a:prstGeom prst="rect">
            <a:avLst/>
          </a:prstGeom>
          <a:noFill/>
        </p:spPr>
        <p:txBody>
          <a:bodyPr wrap="none" rtlCol="0">
            <a:spAutoFit/>
          </a:bodyPr>
          <a:lstStyle/>
          <a:p>
            <a:r>
              <a:rPr lang="en-AU" sz="1000" dirty="0">
                <a:latin typeface="Arial" panose="020B0604020202020204" pitchFamily="34" charset="0"/>
                <a:cs typeface="Arial" panose="020B0604020202020204" pitchFamily="34" charset="0"/>
              </a:rPr>
              <a:t>Source: Glazebrook, G 2024, </a:t>
            </a:r>
            <a:r>
              <a:rPr lang="en-AU" sz="1000" i="1" dirty="0">
                <a:latin typeface="Arial" panose="020B0604020202020204" pitchFamily="34" charset="0"/>
                <a:cs typeface="Arial" panose="020B0604020202020204" pitchFamily="34" charset="0"/>
              </a:rPr>
              <a:t>Integrating our Mega-Regions:</a:t>
            </a:r>
          </a:p>
          <a:p>
            <a:r>
              <a:rPr lang="en-AU" sz="1000" i="1" dirty="0">
                <a:latin typeface="Arial" panose="020B0604020202020204" pitchFamily="34" charset="0"/>
                <a:cs typeface="Arial" panose="020B0604020202020204" pitchFamily="34" charset="0"/>
              </a:rPr>
              <a:t> Implications for Sydney-Newcastle High Speed Rail</a:t>
            </a:r>
            <a:r>
              <a:rPr lang="en-AU" sz="1000" dirty="0">
                <a:latin typeface="Arial" panose="020B0604020202020204" pitchFamily="34" charset="0"/>
                <a:cs typeface="Arial" panose="020B0604020202020204" pitchFamily="34" charset="0"/>
              </a:rPr>
              <a:t>, Fastrack Australia</a:t>
            </a:r>
          </a:p>
        </p:txBody>
      </p:sp>
    </p:spTree>
    <p:extLst>
      <p:ext uri="{BB962C8B-B14F-4D97-AF65-F5344CB8AC3E}">
        <p14:creationId xmlns:p14="http://schemas.microsoft.com/office/powerpoint/2010/main" val="166932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79" y="-295916"/>
            <a:ext cx="9796040" cy="1485900"/>
          </a:xfrm>
          <a:noFill/>
        </p:spPr>
        <p:txBody>
          <a:bodyPr>
            <a:normAutofit fontScale="90000"/>
          </a:bodyPr>
          <a:lstStyle/>
          <a:p>
            <a:br>
              <a:rPr lang="en-US" sz="4000" b="1" dirty="0">
                <a:solidFill>
                  <a:srgbClr val="FFFFFF"/>
                </a:solidFill>
                <a:latin typeface="Arial"/>
                <a:cs typeface="Arial"/>
              </a:rPr>
            </a:br>
            <a:r>
              <a:rPr lang="en-US" sz="4000" b="1" dirty="0">
                <a:solidFill>
                  <a:srgbClr val="FFFFFF"/>
                </a:solidFill>
                <a:latin typeface="Arial"/>
                <a:cs typeface="Arial"/>
              </a:rPr>
              <a:t> </a:t>
            </a:r>
            <a:r>
              <a:rPr lang="en-US" sz="4000" b="1" dirty="0">
                <a:solidFill>
                  <a:schemeClr val="accent1">
                    <a:lumMod val="75000"/>
                  </a:schemeClr>
                </a:solidFill>
                <a:latin typeface="Arial"/>
                <a:cs typeface="Arial"/>
              </a:rPr>
              <a:t>2. Acknowledge diverse policy objectives</a:t>
            </a:r>
            <a:endParaRPr lang="en-US" sz="3300" b="1" dirty="0">
              <a:solidFill>
                <a:schemeClr val="accent1">
                  <a:lumMod val="75000"/>
                </a:schemeClr>
              </a:solidFill>
              <a:latin typeface="Arial"/>
              <a:cs typeface="Arial"/>
            </a:endParaRP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737103" y="6273390"/>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57200"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graphicFrame>
        <p:nvGraphicFramePr>
          <p:cNvPr id="4" name="Table 3">
            <a:extLst>
              <a:ext uri="{FF2B5EF4-FFF2-40B4-BE49-F238E27FC236}">
                <a16:creationId xmlns:a16="http://schemas.microsoft.com/office/drawing/2014/main" id="{2D43FFAC-C875-4217-1E5F-B51ED8A1930F}"/>
              </a:ext>
            </a:extLst>
          </p:cNvPr>
          <p:cNvGraphicFramePr>
            <a:graphicFrameLocks noGrp="1"/>
          </p:cNvGraphicFramePr>
          <p:nvPr>
            <p:extLst>
              <p:ext uri="{D42A27DB-BD31-4B8C-83A1-F6EECF244321}">
                <p14:modId xmlns:p14="http://schemas.microsoft.com/office/powerpoint/2010/main" val="1106199845"/>
              </p:ext>
            </p:extLst>
          </p:nvPr>
        </p:nvGraphicFramePr>
        <p:xfrm>
          <a:off x="170385" y="1419877"/>
          <a:ext cx="8589147" cy="2842780"/>
        </p:xfrm>
        <a:graphic>
          <a:graphicData uri="http://schemas.openxmlformats.org/drawingml/2006/table">
            <a:tbl>
              <a:tblPr>
                <a:tableStyleId>{BC89EF96-8CEA-46FF-86C4-4CE0E7609802}</a:tableStyleId>
              </a:tblPr>
              <a:tblGrid>
                <a:gridCol w="1181337">
                  <a:extLst>
                    <a:ext uri="{9D8B030D-6E8A-4147-A177-3AD203B41FA5}">
                      <a16:colId xmlns:a16="http://schemas.microsoft.com/office/drawing/2014/main" val="3326888525"/>
                    </a:ext>
                  </a:extLst>
                </a:gridCol>
                <a:gridCol w="4702628">
                  <a:extLst>
                    <a:ext uri="{9D8B030D-6E8A-4147-A177-3AD203B41FA5}">
                      <a16:colId xmlns:a16="http://schemas.microsoft.com/office/drawing/2014/main" val="1795833395"/>
                    </a:ext>
                  </a:extLst>
                </a:gridCol>
                <a:gridCol w="2705182">
                  <a:extLst>
                    <a:ext uri="{9D8B030D-6E8A-4147-A177-3AD203B41FA5}">
                      <a16:colId xmlns:a16="http://schemas.microsoft.com/office/drawing/2014/main" val="634551632"/>
                    </a:ext>
                  </a:extLst>
                </a:gridCol>
              </a:tblGrid>
              <a:tr h="567950">
                <a:tc>
                  <a:txBody>
                    <a:bodyPr/>
                    <a:lstStyle/>
                    <a:p>
                      <a:pPr algn="ctr" fontAlgn="b"/>
                      <a:r>
                        <a:rPr lang="en-AU" sz="1600" b="1" i="0" u="none" strike="noStrike" dirty="0">
                          <a:solidFill>
                            <a:srgbClr val="000000"/>
                          </a:solidFill>
                          <a:effectLst/>
                          <a:latin typeface="Arial" panose="020B0604020202020204" pitchFamily="34" charset="0"/>
                          <a:cs typeface="Arial" panose="020B0604020202020204" pitchFamily="34" charset="0"/>
                        </a:rPr>
                        <a:t>Route geography</a:t>
                      </a:r>
                    </a:p>
                  </a:txBody>
                  <a:tcPr marL="0" marR="0" marT="0" marB="0" anchor="b"/>
                </a:tc>
                <a:tc>
                  <a:txBody>
                    <a:bodyPr/>
                    <a:lstStyle/>
                    <a:p>
                      <a:pPr algn="ctr" fontAlgn="b"/>
                      <a:r>
                        <a:rPr lang="en-AU" sz="1600" b="1" u="none" strike="noStrike" dirty="0">
                          <a:effectLst/>
                          <a:latin typeface="Arial" panose="020B0604020202020204" pitchFamily="34" charset="0"/>
                          <a:cs typeface="Arial" panose="020B0604020202020204" pitchFamily="34" charset="0"/>
                        </a:rPr>
                        <a:t>'Direct' (transport) policy objective </a:t>
                      </a:r>
                      <a:endParaRPr lang="en-AU"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1600" b="1" u="none" strike="noStrike" dirty="0">
                          <a:effectLst/>
                          <a:latin typeface="Arial" panose="020B0604020202020204" pitchFamily="34" charset="0"/>
                          <a:cs typeface="Arial" panose="020B0604020202020204" pitchFamily="34" charset="0"/>
                        </a:rPr>
                        <a:t>'Indirect' (opportunity) policy objective</a:t>
                      </a:r>
                      <a:endParaRPr lang="en-AU"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489171221"/>
                  </a:ext>
                </a:extLst>
              </a:tr>
              <a:tr h="567950">
                <a:tc>
                  <a:txBody>
                    <a:bodyPr/>
                    <a:lstStyle/>
                    <a:p>
                      <a:pPr algn="ctr" fontAlgn="b"/>
                      <a:r>
                        <a:rPr lang="en-AU" sz="1600" b="1" u="none" strike="noStrike" dirty="0">
                          <a:effectLst/>
                          <a:latin typeface="Arial" panose="020B0604020202020204" pitchFamily="34" charset="0"/>
                          <a:cs typeface="Arial" panose="020B0604020202020204" pitchFamily="34" charset="0"/>
                        </a:rPr>
                        <a:t>RG1</a:t>
                      </a:r>
                      <a:endParaRPr lang="en-AU"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Ensure an efficient national air transport system by adding well located, air-competitive HSR capacity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600" u="none" strike="noStrike" dirty="0">
                          <a:effectLst/>
                          <a:latin typeface="Arial" panose="020B0604020202020204" pitchFamily="34" charset="0"/>
                          <a:cs typeface="Arial" panose="020B0604020202020204" pitchFamily="34" charset="0"/>
                        </a:rPr>
                        <a:t>Net zero emission transport; economic growth</a:t>
                      </a:r>
                      <a:endParaRPr lang="en-AU"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4005732740"/>
                  </a:ext>
                </a:extLst>
              </a:tr>
              <a:tr h="695684">
                <a:tc>
                  <a:txBody>
                    <a:bodyPr/>
                    <a:lstStyle/>
                    <a:p>
                      <a:pPr algn="ctr" fontAlgn="b"/>
                      <a:r>
                        <a:rPr lang="en-AU" sz="1600" b="1" u="none" strike="noStrike" dirty="0">
                          <a:effectLst/>
                          <a:latin typeface="Arial" panose="020B0604020202020204" pitchFamily="34" charset="0"/>
                          <a:cs typeface="Arial" panose="020B0604020202020204" pitchFamily="34" charset="0"/>
                        </a:rPr>
                        <a:t>RG2</a:t>
                      </a:r>
                      <a:endParaRPr lang="en-AU"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Reduce regional road congestion with a faster, more reliable alternative </a:t>
                      </a:r>
                      <a:r>
                        <a:rPr lang="en-US" sz="1600" u="none" strike="noStrike">
                          <a:effectLst/>
                          <a:latin typeface="Arial" panose="020B0604020202020204" pitchFamily="34" charset="0"/>
                          <a:cs typeface="Arial" panose="020B0604020202020204" pitchFamily="34" charset="0"/>
                        </a:rPr>
                        <a:t>public transport option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600" u="none" strike="noStrike" dirty="0">
                          <a:effectLst/>
                          <a:latin typeface="Arial" panose="020B0604020202020204" pitchFamily="34" charset="0"/>
                          <a:cs typeface="Arial" panose="020B0604020202020204" pitchFamily="34" charset="0"/>
                        </a:rPr>
                        <a:t>Job-accessible and affordable housing supply; economic growth </a:t>
                      </a:r>
                      <a:endParaRPr lang="en-AU"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30418067"/>
                  </a:ext>
                </a:extLst>
              </a:tr>
              <a:tr h="485786">
                <a:tc>
                  <a:txBody>
                    <a:bodyPr/>
                    <a:lstStyle/>
                    <a:p>
                      <a:pPr algn="ctr" fontAlgn="b"/>
                      <a:r>
                        <a:rPr lang="en-AU" sz="1600" b="1" u="none" strike="noStrike" dirty="0">
                          <a:effectLst/>
                          <a:latin typeface="Arial" panose="020B0604020202020204" pitchFamily="34" charset="0"/>
                          <a:cs typeface="Arial" panose="020B0604020202020204" pitchFamily="34" charset="0"/>
                        </a:rPr>
                        <a:t>RG3</a:t>
                      </a:r>
                      <a:endParaRPr lang="en-AU"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Overcome the problem of lengthy business and other day trips by all modes, including self-drive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600" u="none" strike="noStrike" dirty="0">
                          <a:effectLst/>
                          <a:latin typeface="Arial" panose="020B0604020202020204" pitchFamily="34" charset="0"/>
                          <a:cs typeface="Arial" panose="020B0604020202020204" pitchFamily="34" charset="0"/>
                        </a:rPr>
                        <a:t>Regional health workforce challenge; economic growth</a:t>
                      </a:r>
                      <a:endParaRPr lang="en-AU"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916966606"/>
                  </a:ext>
                </a:extLst>
              </a:tr>
              <a:tr h="107072">
                <a:tc>
                  <a:txBody>
                    <a:bodyPr/>
                    <a:lstStyle/>
                    <a:p>
                      <a:pPr algn="ctr" fontAlgn="b"/>
                      <a:r>
                        <a:rPr lang="en-AU" sz="1600" b="1" u="none" strike="noStrike" dirty="0">
                          <a:effectLst/>
                          <a:latin typeface="Arial" panose="020B0604020202020204" pitchFamily="34" charset="0"/>
                          <a:cs typeface="Arial" panose="020B0604020202020204" pitchFamily="34" charset="0"/>
                        </a:rPr>
                        <a:t>RG4</a:t>
                      </a:r>
                      <a:endParaRPr lang="en-AU"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Offer a business day trip alternative to costly air transport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AU" sz="1600" b="0" i="0" u="none" strike="noStrike" dirty="0">
                          <a:solidFill>
                            <a:srgbClr val="000000"/>
                          </a:solidFill>
                          <a:effectLst/>
                          <a:latin typeface="Arial" panose="020B0604020202020204" pitchFamily="34" charset="0"/>
                          <a:cs typeface="Arial" panose="020B0604020202020204" pitchFamily="34" charset="0"/>
                        </a:rPr>
                        <a:t>Economic growth</a:t>
                      </a:r>
                    </a:p>
                  </a:txBody>
                  <a:tcPr marL="0" marR="0" marT="0" marB="0" anchor="b"/>
                </a:tc>
                <a:extLst>
                  <a:ext uri="{0D108BD9-81ED-4DB2-BD59-A6C34878D82A}">
                    <a16:rowId xmlns:a16="http://schemas.microsoft.com/office/drawing/2014/main" val="580755017"/>
                  </a:ext>
                </a:extLst>
              </a:tr>
            </a:tbl>
          </a:graphicData>
        </a:graphic>
      </p:graphicFrame>
    </p:spTree>
    <p:extLst>
      <p:ext uri="{BB962C8B-B14F-4D97-AF65-F5344CB8AC3E}">
        <p14:creationId xmlns:p14="http://schemas.microsoft.com/office/powerpoint/2010/main" val="348806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53" y="-68736"/>
            <a:ext cx="9006589" cy="1210316"/>
          </a:xfrm>
          <a:noFill/>
        </p:spPr>
        <p:txBody>
          <a:bodyPr>
            <a:normAutofit fontScale="90000"/>
          </a:bodyPr>
          <a:lstStyle/>
          <a:p>
            <a:br>
              <a:rPr lang="en-US" sz="4000" b="1" dirty="0">
                <a:solidFill>
                  <a:srgbClr val="FFFFFF"/>
                </a:solidFill>
                <a:latin typeface="Arial"/>
                <a:cs typeface="Arial"/>
              </a:rPr>
            </a:br>
            <a:r>
              <a:rPr lang="en-US" sz="4000" b="1" dirty="0">
                <a:solidFill>
                  <a:schemeClr val="accent1">
                    <a:lumMod val="75000"/>
                  </a:schemeClr>
                </a:solidFill>
                <a:latin typeface="Arial"/>
                <a:cs typeface="Arial"/>
              </a:rPr>
              <a:t>3. Improve the link between analysis and ‘direct’ and ‘indirect’ policy cases</a:t>
            </a: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57200"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Arial" panose="020B0604020202020204" pitchFamily="34" charset="0"/>
              <a:buChar char="•"/>
            </a:pPr>
            <a:r>
              <a:rPr lang="en-US" sz="2400" dirty="0">
                <a:solidFill>
                  <a:schemeClr val="tx2">
                    <a:lumMod val="75000"/>
                  </a:schemeClr>
                </a:solidFill>
                <a:latin typeface="Arial"/>
                <a:cs typeface="Arial"/>
              </a:rPr>
              <a:t>Travel demand analysis </a:t>
            </a:r>
          </a:p>
          <a:p>
            <a:pPr marL="914400" lvl="1" indent="-514350">
              <a:buFont typeface="Arial" panose="020B0604020202020204" pitchFamily="34" charset="0"/>
              <a:buChar char="•"/>
            </a:pPr>
            <a:r>
              <a:rPr lang="en-US" sz="2400" dirty="0">
                <a:solidFill>
                  <a:schemeClr val="tx2">
                    <a:lumMod val="75000"/>
                  </a:schemeClr>
                </a:solidFill>
                <a:latin typeface="Arial"/>
                <a:cs typeface="Arial"/>
              </a:rPr>
              <a:t>Wider economic impacts analysis</a:t>
            </a:r>
          </a:p>
          <a:p>
            <a:pPr marL="914400" lvl="1" indent="-514350">
              <a:buFont typeface="Arial" panose="020B0604020202020204" pitchFamily="34" charset="0"/>
              <a:buChar char="•"/>
            </a:pPr>
            <a:r>
              <a:rPr lang="en-US" sz="2400" dirty="0">
                <a:solidFill>
                  <a:schemeClr val="tx2">
                    <a:lumMod val="75000"/>
                  </a:schemeClr>
                </a:solidFill>
                <a:latin typeface="Arial"/>
                <a:cs typeface="Arial"/>
              </a:rPr>
              <a:t>Valuing transport (‘direct’) and opportunity (‘indirect’) benefits</a:t>
            </a:r>
          </a:p>
          <a:p>
            <a:pPr marL="914400" lvl="1" indent="-514350">
              <a:buFont typeface="Arial" panose="020B0604020202020204" pitchFamily="34" charset="0"/>
              <a:buChar char="•"/>
            </a:pPr>
            <a:r>
              <a:rPr lang="en-US" sz="2400" dirty="0">
                <a:solidFill>
                  <a:schemeClr val="tx2">
                    <a:lumMod val="75000"/>
                  </a:schemeClr>
                </a:solidFill>
                <a:latin typeface="Arial"/>
                <a:cs typeface="Arial"/>
              </a:rPr>
              <a:t>Cost estimation </a:t>
            </a:r>
          </a:p>
        </p:txBody>
      </p:sp>
    </p:spTree>
    <p:extLst>
      <p:ext uri="{BB962C8B-B14F-4D97-AF65-F5344CB8AC3E}">
        <p14:creationId xmlns:p14="http://schemas.microsoft.com/office/powerpoint/2010/main" val="371435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209868" y="1480897"/>
            <a:ext cx="8589146" cy="4525963"/>
          </a:xfrm>
          <a:noFill/>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400050" lvl="1" indent="0" algn="ctr">
              <a:buNone/>
            </a:pPr>
            <a:r>
              <a:rPr lang="en-US" b="1" i="1" dirty="0">
                <a:solidFill>
                  <a:schemeClr val="tx2"/>
                </a:solidFill>
                <a:latin typeface="Arial"/>
                <a:cs typeface="Arial"/>
              </a:rPr>
              <a:t>Thank you </a:t>
            </a:r>
          </a:p>
          <a:p>
            <a:pPr marL="400050" lvl="1" indent="0" algn="ctr">
              <a:buNone/>
            </a:pPr>
            <a:endParaRPr lang="en-US" b="1" i="1" dirty="0">
              <a:solidFill>
                <a:schemeClr val="tx2"/>
              </a:solidFill>
              <a:latin typeface="Arial"/>
              <a:cs typeface="Arial"/>
            </a:endParaRPr>
          </a:p>
          <a:p>
            <a:pPr marL="400050" lvl="1" indent="0" algn="ctr">
              <a:buNone/>
            </a:pPr>
            <a:r>
              <a:rPr lang="en-US" b="1" i="1" dirty="0">
                <a:solidFill>
                  <a:schemeClr val="tx2"/>
                </a:solidFill>
                <a:latin typeface="Arial"/>
                <a:cs typeface="Arial"/>
              </a:rPr>
              <a:t>                  Questions </a:t>
            </a:r>
            <a:r>
              <a:rPr lang="en-US" sz="2400" dirty="0">
                <a:solidFill>
                  <a:srgbClr val="FFFFFF"/>
                </a:solidFill>
                <a:latin typeface="Arial"/>
                <a:cs typeface="Arial"/>
              </a:rPr>
              <a:t>					</a:t>
            </a:r>
          </a:p>
          <a:p>
            <a:pPr marL="914400" lvl="1" indent="-514350">
              <a:buFont typeface="+mj-lt"/>
              <a:buAutoNum type="arabicPeriod"/>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spTree>
    <p:extLst>
      <p:ext uri="{BB962C8B-B14F-4D97-AF65-F5344CB8AC3E}">
        <p14:creationId xmlns:p14="http://schemas.microsoft.com/office/powerpoint/2010/main" val="208695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B860C-C16C-9343-8E68-DCA68E334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24F11-0220-3EDD-EC4C-28280BF5103F}"/>
              </a:ext>
            </a:extLst>
          </p:cNvPr>
          <p:cNvSpPr>
            <a:spLocks noGrp="1"/>
          </p:cNvSpPr>
          <p:nvPr>
            <p:ph type="title"/>
          </p:nvPr>
        </p:nvSpPr>
        <p:spPr>
          <a:xfrm>
            <a:off x="-2841" y="204783"/>
            <a:ext cx="8850175" cy="1100493"/>
          </a:xfrm>
        </p:spPr>
        <p:txBody>
          <a:bodyPr>
            <a:noAutofit/>
          </a:bodyPr>
          <a:lstStyle/>
          <a:p>
            <a:r>
              <a:rPr lang="en-US" sz="2500" b="1" dirty="0">
                <a:solidFill>
                  <a:schemeClr val="tx2"/>
                </a:solidFill>
                <a:latin typeface="Arial" panose="020B0604020202020204" pitchFamily="34" charset="0"/>
                <a:cs typeface="Times New Roman" panose="02020603050405020304" pitchFamily="18" charset="0"/>
              </a:rPr>
              <a:t>Defining ‘high speed rail’</a:t>
            </a:r>
            <a:endParaRPr lang="en-US" sz="2500" b="1" dirty="0">
              <a:solidFill>
                <a:schemeClr val="tx2"/>
              </a:solidFill>
              <a:latin typeface="Arial"/>
              <a:cs typeface="Arial"/>
            </a:endParaRPr>
          </a:p>
        </p:txBody>
      </p:sp>
      <p:grpSp>
        <p:nvGrpSpPr>
          <p:cNvPr id="9" name="Group 8">
            <a:extLst>
              <a:ext uri="{FF2B5EF4-FFF2-40B4-BE49-F238E27FC236}">
                <a16:creationId xmlns:a16="http://schemas.microsoft.com/office/drawing/2014/main" id="{4B4C27F4-C727-94E4-6C99-A1AA02727096}"/>
              </a:ext>
            </a:extLst>
          </p:cNvPr>
          <p:cNvGrpSpPr/>
          <p:nvPr/>
        </p:nvGrpSpPr>
        <p:grpSpPr>
          <a:xfrm>
            <a:off x="0" y="5404757"/>
            <a:ext cx="8651520" cy="1485900"/>
            <a:chOff x="0" y="5372100"/>
            <a:chExt cx="8651520" cy="1485900"/>
          </a:xfrm>
          <a:solidFill>
            <a:schemeClr val="tx1"/>
          </a:solidFill>
        </p:grpSpPr>
        <p:sp>
          <p:nvSpPr>
            <p:cNvPr id="6" name="Text Box 20">
              <a:extLst>
                <a:ext uri="{FF2B5EF4-FFF2-40B4-BE49-F238E27FC236}">
                  <a16:creationId xmlns:a16="http://schemas.microsoft.com/office/drawing/2014/main" id="{B49503BF-94EE-3C42-AC83-F96622349829}"/>
                </a:ext>
              </a:extLst>
            </p:cNvPr>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a:extLst>
                <a:ext uri="{FF2B5EF4-FFF2-40B4-BE49-F238E27FC236}">
                  <a16:creationId xmlns:a16="http://schemas.microsoft.com/office/drawing/2014/main" id="{6C8531BE-FC5A-541E-AA8D-16536510FAEC}"/>
                </a:ext>
              </a:extLst>
            </p:cNvPr>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a:extLst>
                <a:ext uri="{FF2B5EF4-FFF2-40B4-BE49-F238E27FC236}">
                  <a16:creationId xmlns:a16="http://schemas.microsoft.com/office/drawing/2014/main" id="{E608AD21-BA18-6FCF-AE3C-C76E8D4CCF4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a:extLst>
              <a:ext uri="{FF2B5EF4-FFF2-40B4-BE49-F238E27FC236}">
                <a16:creationId xmlns:a16="http://schemas.microsoft.com/office/drawing/2014/main" id="{D6DCBC99-8913-601B-FA05-F52629FFC888}"/>
              </a:ext>
            </a:extLst>
          </p:cNvPr>
          <p:cNvSpPr>
            <a:spLocks noGrp="1"/>
          </p:cNvSpPr>
          <p:nvPr>
            <p:ph idx="1"/>
          </p:nvPr>
        </p:nvSpPr>
        <p:spPr>
          <a:xfrm>
            <a:off x="457200" y="1443781"/>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sp>
        <p:nvSpPr>
          <p:cNvPr id="5" name="TextBox 4">
            <a:extLst>
              <a:ext uri="{FF2B5EF4-FFF2-40B4-BE49-F238E27FC236}">
                <a16:creationId xmlns:a16="http://schemas.microsoft.com/office/drawing/2014/main" id="{5783F560-815A-FC8A-13B6-4D40F7069D69}"/>
              </a:ext>
            </a:extLst>
          </p:cNvPr>
          <p:cNvSpPr txBox="1"/>
          <p:nvPr/>
        </p:nvSpPr>
        <p:spPr>
          <a:xfrm>
            <a:off x="457199" y="1396121"/>
            <a:ext cx="8392975" cy="869469"/>
          </a:xfrm>
          <a:prstGeom prst="rect">
            <a:avLst/>
          </a:prstGeom>
          <a:noFill/>
        </p:spPr>
        <p:txBody>
          <a:bodyPr wrap="square">
            <a:spAutoFit/>
          </a:bodyPr>
          <a:lstStyle/>
          <a:p>
            <a:pPr marL="40005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514350" marR="0" lvl="0" indent="0" algn="l" defTabSz="914400" rtl="0" eaLnBrk="1" fontAlgn="auto" latinLnBrk="0" hangingPunct="1">
              <a:lnSpc>
                <a:spcPct val="100000"/>
              </a:lnSpc>
              <a:spcBef>
                <a:spcPts val="3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
                <a:solidFill>
                  <a:srgbClr val="000080"/>
                </a:solidFill>
              </a:uFill>
              <a:latin typeface="Calibri" panose="020F0502020204030204"/>
              <a:ea typeface="+mn-ea"/>
              <a:cs typeface="Arial"/>
            </a:endParaRPr>
          </a:p>
        </p:txBody>
      </p:sp>
      <p:graphicFrame>
        <p:nvGraphicFramePr>
          <p:cNvPr id="4" name="Table 3">
            <a:extLst>
              <a:ext uri="{FF2B5EF4-FFF2-40B4-BE49-F238E27FC236}">
                <a16:creationId xmlns:a16="http://schemas.microsoft.com/office/drawing/2014/main" id="{689FC556-8734-20BA-2F6B-98064AB22F25}"/>
              </a:ext>
            </a:extLst>
          </p:cNvPr>
          <p:cNvGraphicFramePr>
            <a:graphicFrameLocks noGrp="1"/>
          </p:cNvGraphicFramePr>
          <p:nvPr>
            <p:extLst>
              <p:ext uri="{D42A27DB-BD31-4B8C-83A1-F6EECF244321}">
                <p14:modId xmlns:p14="http://schemas.microsoft.com/office/powerpoint/2010/main" val="2750963120"/>
              </p:ext>
            </p:extLst>
          </p:nvPr>
        </p:nvGraphicFramePr>
        <p:xfrm>
          <a:off x="572770" y="1647056"/>
          <a:ext cx="7934266" cy="2135038"/>
        </p:xfrm>
        <a:graphic>
          <a:graphicData uri="http://schemas.openxmlformats.org/drawingml/2006/table">
            <a:tbl>
              <a:tblPr>
                <a:tableStyleId>{BC89EF96-8CEA-46FF-86C4-4CE0E7609802}</a:tableStyleId>
              </a:tblPr>
              <a:tblGrid>
                <a:gridCol w="3572497">
                  <a:extLst>
                    <a:ext uri="{9D8B030D-6E8A-4147-A177-3AD203B41FA5}">
                      <a16:colId xmlns:a16="http://schemas.microsoft.com/office/drawing/2014/main" val="134811319"/>
                    </a:ext>
                  </a:extLst>
                </a:gridCol>
                <a:gridCol w="2344080">
                  <a:extLst>
                    <a:ext uri="{9D8B030D-6E8A-4147-A177-3AD203B41FA5}">
                      <a16:colId xmlns:a16="http://schemas.microsoft.com/office/drawing/2014/main" val="797626758"/>
                    </a:ext>
                  </a:extLst>
                </a:gridCol>
                <a:gridCol w="2017689">
                  <a:extLst>
                    <a:ext uri="{9D8B030D-6E8A-4147-A177-3AD203B41FA5}">
                      <a16:colId xmlns:a16="http://schemas.microsoft.com/office/drawing/2014/main" val="53212202"/>
                    </a:ext>
                  </a:extLst>
                </a:gridCol>
              </a:tblGrid>
              <a:tr h="755374">
                <a:tc>
                  <a:txBody>
                    <a:bodyPr/>
                    <a:lstStyle/>
                    <a:p>
                      <a:pPr algn="ctr" fontAlgn="b"/>
                      <a:r>
                        <a:rPr lang="en-AU" sz="2000" b="1" u="none" strike="noStrike" dirty="0">
                          <a:effectLst/>
                          <a:latin typeface="Arial" panose="020B0604020202020204" pitchFamily="34" charset="0"/>
                          <a:cs typeface="Arial" panose="020B0604020202020204" pitchFamily="34" charset="0"/>
                        </a:rPr>
                        <a:t>Service type</a:t>
                      </a:r>
                      <a:endParaRPr lang="en-AU"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2000" b="1" u="none" strike="noStrike" dirty="0">
                          <a:effectLst/>
                          <a:latin typeface="Arial" panose="020B0604020202020204" pitchFamily="34" charset="0"/>
                          <a:cs typeface="Arial" panose="020B0604020202020204" pitchFamily="34" charset="0"/>
                        </a:rPr>
                        <a:t>Max train operating speed kph</a:t>
                      </a:r>
                      <a:endParaRPr lang="en-AU"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2000" b="1" i="0" u="none" strike="noStrike" dirty="0">
                          <a:solidFill>
                            <a:srgbClr val="000000"/>
                          </a:solidFill>
                          <a:effectLst/>
                          <a:latin typeface="Arial" panose="020B0604020202020204" pitchFamily="34" charset="0"/>
                          <a:cs typeface="Arial" panose="020B0604020202020204" pitchFamily="34" charset="0"/>
                        </a:rPr>
                        <a:t>Infrastructure</a:t>
                      </a:r>
                    </a:p>
                  </a:txBody>
                  <a:tcPr marL="0" marR="0" marT="0" marB="0" anchor="b"/>
                </a:tc>
                <a:extLst>
                  <a:ext uri="{0D108BD9-81ED-4DB2-BD59-A6C34878D82A}">
                    <a16:rowId xmlns:a16="http://schemas.microsoft.com/office/drawing/2014/main" val="1660197490"/>
                  </a:ext>
                </a:extLst>
              </a:tr>
              <a:tr h="616668">
                <a:tc>
                  <a:txBody>
                    <a:bodyPr/>
                    <a:lstStyle/>
                    <a:p>
                      <a:pPr algn="l" fontAlgn="b"/>
                      <a:r>
                        <a:rPr lang="en-AU" sz="2000" u="none" strike="noStrike" dirty="0">
                          <a:effectLst/>
                          <a:latin typeface="Arial" panose="020B0604020202020204" pitchFamily="34" charset="0"/>
                          <a:cs typeface="Arial" panose="020B0604020202020204" pitchFamily="34" charset="0"/>
                        </a:rPr>
                        <a:t>High speed rail (HSR)</a:t>
                      </a:r>
                      <a:endParaRPr lang="en-AU"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2000" u="none" strike="noStrike" dirty="0">
                          <a:effectLst/>
                          <a:latin typeface="Arial" panose="020B0604020202020204" pitchFamily="34" charset="0"/>
                          <a:cs typeface="Arial" panose="020B0604020202020204" pitchFamily="34" charset="0"/>
                        </a:rPr>
                        <a:t>300-350</a:t>
                      </a:r>
                      <a:endParaRPr lang="en-AU"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2000" u="none" strike="noStrike" dirty="0">
                          <a:effectLst/>
                          <a:latin typeface="Arial" panose="020B0604020202020204" pitchFamily="34" charset="0"/>
                          <a:cs typeface="Arial" panose="020B0604020202020204" pitchFamily="34" charset="0"/>
                        </a:rPr>
                        <a:t>Electrified</a:t>
                      </a:r>
                      <a:endParaRPr lang="en-AU"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593790849"/>
                  </a:ext>
                </a:extLst>
              </a:tr>
              <a:tr h="762996">
                <a:tc>
                  <a:txBody>
                    <a:bodyPr/>
                    <a:lstStyle/>
                    <a:p>
                      <a:pPr algn="l" fontAlgn="b"/>
                      <a:r>
                        <a:rPr lang="en-AU" sz="2000" u="none" strike="noStrike" dirty="0">
                          <a:effectLst/>
                          <a:latin typeface="Arial" panose="020B0604020202020204" pitchFamily="34" charset="0"/>
                          <a:cs typeface="Arial" panose="020B0604020202020204" pitchFamily="34" charset="0"/>
                        </a:rPr>
                        <a:t>Sub-high speed (sub-HSR) </a:t>
                      </a:r>
                      <a:endParaRPr lang="en-AU"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2000" u="none" strike="noStrike" dirty="0">
                          <a:effectLst/>
                          <a:latin typeface="Arial" panose="020B0604020202020204" pitchFamily="34" charset="0"/>
                          <a:cs typeface="Arial" panose="020B0604020202020204" pitchFamily="34" charset="0"/>
                        </a:rPr>
                        <a:t>200-250</a:t>
                      </a:r>
                      <a:endParaRPr lang="en-AU"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AU" sz="2000" u="none" strike="noStrike" dirty="0">
                          <a:effectLst/>
                          <a:latin typeface="Arial" panose="020B0604020202020204" pitchFamily="34" charset="0"/>
                          <a:cs typeface="Arial" panose="020B0604020202020204" pitchFamily="34" charset="0"/>
                        </a:rPr>
                        <a:t>Electrified</a:t>
                      </a:r>
                      <a:endParaRPr lang="en-AU"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31657043"/>
                  </a:ext>
                </a:extLst>
              </a:tr>
            </a:tbl>
          </a:graphicData>
        </a:graphic>
      </p:graphicFrame>
    </p:spTree>
    <p:extLst>
      <p:ext uri="{BB962C8B-B14F-4D97-AF65-F5344CB8AC3E}">
        <p14:creationId xmlns:p14="http://schemas.microsoft.com/office/powerpoint/2010/main" val="222747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76A67-C9C0-E2A6-AFD4-0CF4EB81E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0CB46-6959-3631-9170-6A391243F05D}"/>
              </a:ext>
            </a:extLst>
          </p:cNvPr>
          <p:cNvSpPr>
            <a:spLocks noGrp="1"/>
          </p:cNvSpPr>
          <p:nvPr>
            <p:ph type="title"/>
          </p:nvPr>
        </p:nvSpPr>
        <p:spPr>
          <a:xfrm>
            <a:off x="-406066" y="152099"/>
            <a:ext cx="9956131" cy="1100493"/>
          </a:xfrm>
        </p:spPr>
        <p:txBody>
          <a:bodyPr>
            <a:noAutofit/>
          </a:bodyPr>
          <a:lstStyle/>
          <a:p>
            <a:r>
              <a:rPr lang="en-US" sz="2500" b="1" dirty="0">
                <a:solidFill>
                  <a:schemeClr val="tx2"/>
                </a:solidFill>
                <a:latin typeface="Arial"/>
                <a:cs typeface="Arial"/>
              </a:rPr>
              <a:t>Network: Brisbane-Sydney-Melbourne-Adelaide</a:t>
            </a:r>
            <a:br>
              <a:rPr lang="en-US" sz="2500" b="1" dirty="0">
                <a:solidFill>
                  <a:schemeClr val="tx2"/>
                </a:solidFill>
                <a:latin typeface="Arial"/>
                <a:cs typeface="Arial"/>
              </a:rPr>
            </a:br>
            <a:r>
              <a:rPr lang="en-US" sz="2500" b="1" dirty="0">
                <a:solidFill>
                  <a:schemeClr val="tx2"/>
                </a:solidFill>
                <a:latin typeface="Arial"/>
                <a:cs typeface="Arial"/>
              </a:rPr>
              <a:t>Services: include sub-high speed, esp. at shorter distances </a:t>
            </a:r>
          </a:p>
        </p:txBody>
      </p:sp>
      <p:grpSp>
        <p:nvGrpSpPr>
          <p:cNvPr id="9" name="Group 8">
            <a:extLst>
              <a:ext uri="{FF2B5EF4-FFF2-40B4-BE49-F238E27FC236}">
                <a16:creationId xmlns:a16="http://schemas.microsoft.com/office/drawing/2014/main" id="{B18C3D51-E644-1D63-126F-03298D7F2E85}"/>
              </a:ext>
            </a:extLst>
          </p:cNvPr>
          <p:cNvGrpSpPr/>
          <p:nvPr/>
        </p:nvGrpSpPr>
        <p:grpSpPr>
          <a:xfrm>
            <a:off x="0" y="5404757"/>
            <a:ext cx="8651520" cy="1485900"/>
            <a:chOff x="0" y="5372100"/>
            <a:chExt cx="8651520" cy="1485900"/>
          </a:xfrm>
          <a:solidFill>
            <a:schemeClr val="tx1"/>
          </a:solidFill>
        </p:grpSpPr>
        <p:sp>
          <p:nvSpPr>
            <p:cNvPr id="6" name="Text Box 20">
              <a:extLst>
                <a:ext uri="{FF2B5EF4-FFF2-40B4-BE49-F238E27FC236}">
                  <a16:creationId xmlns:a16="http://schemas.microsoft.com/office/drawing/2014/main" id="{487A2875-304F-1EE8-84F0-B1604CBF1F30}"/>
                </a:ext>
              </a:extLst>
            </p:cNvPr>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a:extLst>
                <a:ext uri="{FF2B5EF4-FFF2-40B4-BE49-F238E27FC236}">
                  <a16:creationId xmlns:a16="http://schemas.microsoft.com/office/drawing/2014/main" id="{9EDB1E89-6E5C-EF8E-7E16-1FC45D67B0AC}"/>
                </a:ext>
              </a:extLst>
            </p:cNvPr>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a:extLst>
                <a:ext uri="{FF2B5EF4-FFF2-40B4-BE49-F238E27FC236}">
                  <a16:creationId xmlns:a16="http://schemas.microsoft.com/office/drawing/2014/main" id="{3E662E08-DBC4-457E-3C2F-7D2C83FB2AA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a:extLst>
              <a:ext uri="{FF2B5EF4-FFF2-40B4-BE49-F238E27FC236}">
                <a16:creationId xmlns:a16="http://schemas.microsoft.com/office/drawing/2014/main" id="{0A55182C-03BC-903A-7C40-55344DAC323F}"/>
              </a:ext>
            </a:extLst>
          </p:cNvPr>
          <p:cNvSpPr>
            <a:spLocks noGrp="1"/>
          </p:cNvSpPr>
          <p:nvPr>
            <p:ph idx="1"/>
          </p:nvPr>
        </p:nvSpPr>
        <p:spPr>
          <a:xfrm>
            <a:off x="457200" y="1443781"/>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sp>
        <p:nvSpPr>
          <p:cNvPr id="5" name="TextBox 4">
            <a:extLst>
              <a:ext uri="{FF2B5EF4-FFF2-40B4-BE49-F238E27FC236}">
                <a16:creationId xmlns:a16="http://schemas.microsoft.com/office/drawing/2014/main" id="{9FF2CC4B-106C-67EA-1615-A07B370E55A0}"/>
              </a:ext>
            </a:extLst>
          </p:cNvPr>
          <p:cNvSpPr txBox="1"/>
          <p:nvPr/>
        </p:nvSpPr>
        <p:spPr>
          <a:xfrm>
            <a:off x="457199" y="1396121"/>
            <a:ext cx="8392975" cy="869469"/>
          </a:xfrm>
          <a:prstGeom prst="rect">
            <a:avLst/>
          </a:prstGeom>
          <a:noFill/>
        </p:spPr>
        <p:txBody>
          <a:bodyPr wrap="square">
            <a:spAutoFit/>
          </a:bodyPr>
          <a:lstStyle/>
          <a:p>
            <a:pPr marL="40005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514350" marR="0" lvl="0" indent="0" algn="l" defTabSz="914400" rtl="0" eaLnBrk="1" fontAlgn="auto" latinLnBrk="0" hangingPunct="1">
              <a:lnSpc>
                <a:spcPct val="100000"/>
              </a:lnSpc>
              <a:spcBef>
                <a:spcPts val="3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
                <a:solidFill>
                  <a:srgbClr val="000080"/>
                </a:solidFill>
              </a:uFill>
              <a:latin typeface="Calibri" panose="020F0502020204030204"/>
              <a:ea typeface="+mn-ea"/>
              <a:cs typeface="Arial"/>
            </a:endParaRPr>
          </a:p>
        </p:txBody>
      </p:sp>
      <p:pic>
        <p:nvPicPr>
          <p:cNvPr id="10" name="Picture 9">
            <a:extLst>
              <a:ext uri="{FF2B5EF4-FFF2-40B4-BE49-F238E27FC236}">
                <a16:creationId xmlns:a16="http://schemas.microsoft.com/office/drawing/2014/main" id="{41B8BDD3-C28E-3A0D-86FC-A3535E9BC189}"/>
              </a:ext>
            </a:extLst>
          </p:cNvPr>
          <p:cNvPicPr>
            <a:picLocks noChangeAspect="1"/>
          </p:cNvPicPr>
          <p:nvPr/>
        </p:nvPicPr>
        <p:blipFill>
          <a:blip r:embed="rId4"/>
          <a:stretch>
            <a:fillRect/>
          </a:stretch>
        </p:blipFill>
        <p:spPr>
          <a:xfrm>
            <a:off x="1740088" y="1256680"/>
            <a:ext cx="6023370" cy="4480948"/>
          </a:xfrm>
          <a:prstGeom prst="rect">
            <a:avLst/>
          </a:prstGeom>
        </p:spPr>
      </p:pic>
      <p:cxnSp>
        <p:nvCxnSpPr>
          <p:cNvPr id="12" name="Straight Connector 11">
            <a:extLst>
              <a:ext uri="{FF2B5EF4-FFF2-40B4-BE49-F238E27FC236}">
                <a16:creationId xmlns:a16="http://schemas.microsoft.com/office/drawing/2014/main" id="{645AB152-01C8-1501-3453-D00107966FA3}"/>
              </a:ext>
            </a:extLst>
          </p:cNvPr>
          <p:cNvCxnSpPr/>
          <p:nvPr/>
        </p:nvCxnSpPr>
        <p:spPr>
          <a:xfrm>
            <a:off x="5293297" y="4611757"/>
            <a:ext cx="749694" cy="403244"/>
          </a:xfrm>
          <a:prstGeom prst="line">
            <a:avLst/>
          </a:prstGeom>
          <a:ln w="444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9AE8B6-F16F-7F8E-FA24-143FCF16FCB0}"/>
              </a:ext>
            </a:extLst>
          </p:cNvPr>
          <p:cNvCxnSpPr/>
          <p:nvPr/>
        </p:nvCxnSpPr>
        <p:spPr>
          <a:xfrm flipV="1">
            <a:off x="6042991" y="4395935"/>
            <a:ext cx="721297" cy="619066"/>
          </a:xfrm>
          <a:prstGeom prst="line">
            <a:avLst/>
          </a:prstGeom>
          <a:ln w="444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B478B67-0470-1FCA-FAD1-353A240B9874}"/>
              </a:ext>
            </a:extLst>
          </p:cNvPr>
          <p:cNvCxnSpPr/>
          <p:nvPr/>
        </p:nvCxnSpPr>
        <p:spPr>
          <a:xfrm flipV="1">
            <a:off x="6764288" y="3544010"/>
            <a:ext cx="295334" cy="851925"/>
          </a:xfrm>
          <a:prstGeom prst="line">
            <a:avLst/>
          </a:prstGeom>
          <a:ln w="44450">
            <a:solidFill>
              <a:srgbClr val="00B05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335F1D2C-EE47-3A7A-3EB9-BD166CB02B4B}"/>
                  </a:ext>
                </a:extLst>
              </p14:cNvPr>
              <p14:cNvContentPartPr/>
              <p14:nvPr/>
            </p14:nvContentPartPr>
            <p14:xfrm>
              <a:off x="3157618" y="3867623"/>
              <a:ext cx="360" cy="360"/>
            </p14:xfrm>
          </p:contentPart>
        </mc:Choice>
        <mc:Fallback xmlns="">
          <p:pic>
            <p:nvPicPr>
              <p:cNvPr id="4" name="Ink 3">
                <a:extLst>
                  <a:ext uri="{FF2B5EF4-FFF2-40B4-BE49-F238E27FC236}">
                    <a16:creationId xmlns:a16="http://schemas.microsoft.com/office/drawing/2014/main" id="{335F1D2C-EE47-3A7A-3EB9-BD166CB02B4B}"/>
                  </a:ext>
                </a:extLst>
              </p:cNvPr>
              <p:cNvPicPr/>
              <p:nvPr/>
            </p:nvPicPr>
            <p:blipFill>
              <a:blip r:embed="rId6"/>
              <a:stretch>
                <a:fillRect/>
              </a:stretch>
            </p:blipFill>
            <p:spPr>
              <a:xfrm>
                <a:off x="3151498" y="386150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01ABE711-21CF-88EE-FD47-89D635E91324}"/>
                  </a:ext>
                </a:extLst>
              </p14:cNvPr>
              <p14:cNvContentPartPr/>
              <p14:nvPr/>
            </p14:nvContentPartPr>
            <p14:xfrm>
              <a:off x="7059298" y="3663143"/>
              <a:ext cx="360" cy="360"/>
            </p14:xfrm>
          </p:contentPart>
        </mc:Choice>
        <mc:Fallback xmlns="">
          <p:pic>
            <p:nvPicPr>
              <p:cNvPr id="11" name="Ink 10">
                <a:extLst>
                  <a:ext uri="{FF2B5EF4-FFF2-40B4-BE49-F238E27FC236}">
                    <a16:creationId xmlns:a16="http://schemas.microsoft.com/office/drawing/2014/main" id="{01ABE711-21CF-88EE-FD47-89D635E91324}"/>
                  </a:ext>
                </a:extLst>
              </p:cNvPr>
              <p:cNvPicPr/>
              <p:nvPr/>
            </p:nvPicPr>
            <p:blipFill>
              <a:blip r:embed="rId6"/>
              <a:stretch>
                <a:fillRect/>
              </a:stretch>
            </p:blipFill>
            <p:spPr>
              <a:xfrm>
                <a:off x="7053178" y="365702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6E4B4CC8-F5AB-ED71-8BB9-55FD515AC32A}"/>
                  </a:ext>
                </a:extLst>
              </p14:cNvPr>
              <p14:cNvContentPartPr/>
              <p14:nvPr/>
            </p14:nvContentPartPr>
            <p14:xfrm>
              <a:off x="9004738" y="6690383"/>
              <a:ext cx="411840" cy="34560"/>
            </p14:xfrm>
          </p:contentPart>
        </mc:Choice>
        <mc:Fallback xmlns="">
          <p:pic>
            <p:nvPicPr>
              <p:cNvPr id="13" name="Ink 12">
                <a:extLst>
                  <a:ext uri="{FF2B5EF4-FFF2-40B4-BE49-F238E27FC236}">
                    <a16:creationId xmlns:a16="http://schemas.microsoft.com/office/drawing/2014/main" id="{6E4B4CC8-F5AB-ED71-8BB9-55FD515AC32A}"/>
                  </a:ext>
                </a:extLst>
              </p:cNvPr>
              <p:cNvPicPr/>
              <p:nvPr/>
            </p:nvPicPr>
            <p:blipFill>
              <a:blip r:embed="rId9"/>
              <a:stretch>
                <a:fillRect/>
              </a:stretch>
            </p:blipFill>
            <p:spPr>
              <a:xfrm>
                <a:off x="8998618" y="6684263"/>
                <a:ext cx="424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D049D91C-ACCE-9287-C844-59AC2D3A5086}"/>
                  </a:ext>
                </a:extLst>
              </p14:cNvPr>
              <p14:cNvContentPartPr/>
              <p14:nvPr/>
            </p14:nvContentPartPr>
            <p14:xfrm>
              <a:off x="12165538" y="4935383"/>
              <a:ext cx="6840" cy="69480"/>
            </p14:xfrm>
          </p:contentPart>
        </mc:Choice>
        <mc:Fallback xmlns="">
          <p:pic>
            <p:nvPicPr>
              <p:cNvPr id="17" name="Ink 16">
                <a:extLst>
                  <a:ext uri="{FF2B5EF4-FFF2-40B4-BE49-F238E27FC236}">
                    <a16:creationId xmlns:a16="http://schemas.microsoft.com/office/drawing/2014/main" id="{D049D91C-ACCE-9287-C844-59AC2D3A5086}"/>
                  </a:ext>
                </a:extLst>
              </p:cNvPr>
              <p:cNvPicPr/>
              <p:nvPr/>
            </p:nvPicPr>
            <p:blipFill>
              <a:blip r:embed="rId11"/>
              <a:stretch>
                <a:fillRect/>
              </a:stretch>
            </p:blipFill>
            <p:spPr>
              <a:xfrm>
                <a:off x="12159418" y="4929263"/>
                <a:ext cx="19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FAA76C63-D9CD-0A71-8E6B-05695CB90365}"/>
                  </a:ext>
                </a:extLst>
              </p14:cNvPr>
              <p14:cNvContentPartPr/>
              <p14:nvPr/>
            </p14:nvContentPartPr>
            <p14:xfrm>
              <a:off x="5329138" y="4265423"/>
              <a:ext cx="3600" cy="360"/>
            </p14:xfrm>
          </p:contentPart>
        </mc:Choice>
        <mc:Fallback xmlns="">
          <p:pic>
            <p:nvPicPr>
              <p:cNvPr id="18" name="Ink 17">
                <a:extLst>
                  <a:ext uri="{FF2B5EF4-FFF2-40B4-BE49-F238E27FC236}">
                    <a16:creationId xmlns:a16="http://schemas.microsoft.com/office/drawing/2014/main" id="{FAA76C63-D9CD-0A71-8E6B-05695CB90365}"/>
                  </a:ext>
                </a:extLst>
              </p:cNvPr>
              <p:cNvPicPr/>
              <p:nvPr/>
            </p:nvPicPr>
            <p:blipFill>
              <a:blip r:embed="rId13"/>
              <a:stretch>
                <a:fillRect/>
              </a:stretch>
            </p:blipFill>
            <p:spPr>
              <a:xfrm>
                <a:off x="5323018" y="4259303"/>
                <a:ext cx="15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16859F08-76D0-EA7B-E5FA-F30E12008269}"/>
                  </a:ext>
                </a:extLst>
              </p14:cNvPr>
              <p14:cNvContentPartPr/>
              <p14:nvPr/>
            </p14:nvContentPartPr>
            <p14:xfrm>
              <a:off x="7848778" y="2782583"/>
              <a:ext cx="360" cy="360"/>
            </p14:xfrm>
          </p:contentPart>
        </mc:Choice>
        <mc:Fallback xmlns="">
          <p:pic>
            <p:nvPicPr>
              <p:cNvPr id="19" name="Ink 18">
                <a:extLst>
                  <a:ext uri="{FF2B5EF4-FFF2-40B4-BE49-F238E27FC236}">
                    <a16:creationId xmlns:a16="http://schemas.microsoft.com/office/drawing/2014/main" id="{16859F08-76D0-EA7B-E5FA-F30E12008269}"/>
                  </a:ext>
                </a:extLst>
              </p:cNvPr>
              <p:cNvPicPr/>
              <p:nvPr/>
            </p:nvPicPr>
            <p:blipFill>
              <a:blip r:embed="rId6"/>
              <a:stretch>
                <a:fillRect/>
              </a:stretch>
            </p:blipFill>
            <p:spPr>
              <a:xfrm>
                <a:off x="7842658" y="277646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B3FD88E9-4C6A-D31D-97AC-C3648E626669}"/>
                  </a:ext>
                </a:extLst>
              </p14:cNvPr>
              <p14:cNvContentPartPr/>
              <p14:nvPr/>
            </p14:nvContentPartPr>
            <p14:xfrm>
              <a:off x="1726618" y="6020063"/>
              <a:ext cx="1440" cy="360"/>
            </p14:xfrm>
          </p:contentPart>
        </mc:Choice>
        <mc:Fallback xmlns="">
          <p:pic>
            <p:nvPicPr>
              <p:cNvPr id="20" name="Ink 19">
                <a:extLst>
                  <a:ext uri="{FF2B5EF4-FFF2-40B4-BE49-F238E27FC236}">
                    <a16:creationId xmlns:a16="http://schemas.microsoft.com/office/drawing/2014/main" id="{B3FD88E9-4C6A-D31D-97AC-C3648E626669}"/>
                  </a:ext>
                </a:extLst>
              </p:cNvPr>
              <p:cNvPicPr/>
              <p:nvPr/>
            </p:nvPicPr>
            <p:blipFill>
              <a:blip r:embed="rId16"/>
              <a:stretch>
                <a:fillRect/>
              </a:stretch>
            </p:blipFill>
            <p:spPr>
              <a:xfrm>
                <a:off x="1720498" y="6013943"/>
                <a:ext cx="13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E5FF8A2B-D3F9-8162-EC80-662594EA87CD}"/>
                  </a:ext>
                </a:extLst>
              </p14:cNvPr>
              <p14:cNvContentPartPr/>
              <p14:nvPr/>
            </p14:nvContentPartPr>
            <p14:xfrm>
              <a:off x="-477302" y="4751423"/>
              <a:ext cx="35640" cy="2520"/>
            </p14:xfrm>
          </p:contentPart>
        </mc:Choice>
        <mc:Fallback xmlns="">
          <p:pic>
            <p:nvPicPr>
              <p:cNvPr id="22" name="Ink 21">
                <a:extLst>
                  <a:ext uri="{FF2B5EF4-FFF2-40B4-BE49-F238E27FC236}">
                    <a16:creationId xmlns:a16="http://schemas.microsoft.com/office/drawing/2014/main" id="{E5FF8A2B-D3F9-8162-EC80-662594EA87CD}"/>
                  </a:ext>
                </a:extLst>
              </p:cNvPr>
              <p:cNvPicPr/>
              <p:nvPr/>
            </p:nvPicPr>
            <p:blipFill>
              <a:blip r:embed="rId18"/>
              <a:stretch>
                <a:fillRect/>
              </a:stretch>
            </p:blipFill>
            <p:spPr>
              <a:xfrm>
                <a:off x="-483422" y="4745303"/>
                <a:ext cx="47880" cy="14760"/>
              </a:xfrm>
              <a:prstGeom prst="rect">
                <a:avLst/>
              </a:prstGeom>
            </p:spPr>
          </p:pic>
        </mc:Fallback>
      </mc:AlternateContent>
      <p:cxnSp>
        <p:nvCxnSpPr>
          <p:cNvPr id="24" name="Straight Connector 23">
            <a:extLst>
              <a:ext uri="{FF2B5EF4-FFF2-40B4-BE49-F238E27FC236}">
                <a16:creationId xmlns:a16="http://schemas.microsoft.com/office/drawing/2014/main" id="{A4F57509-A157-351F-2077-86EE5F96911C}"/>
              </a:ext>
            </a:extLst>
          </p:cNvPr>
          <p:cNvCxnSpPr/>
          <p:nvPr/>
        </p:nvCxnSpPr>
        <p:spPr>
          <a:xfrm flipH="1">
            <a:off x="6991468" y="3544010"/>
            <a:ext cx="67830" cy="204462"/>
          </a:xfrm>
          <a:prstGeom prst="line">
            <a:avLst/>
          </a:prstGeom>
          <a:ln w="444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2CEBCB7-5D0E-4C44-8F53-6E395367D197}"/>
              </a:ext>
            </a:extLst>
          </p:cNvPr>
          <p:cNvCxnSpPr/>
          <p:nvPr/>
        </p:nvCxnSpPr>
        <p:spPr>
          <a:xfrm>
            <a:off x="6991468" y="3748472"/>
            <a:ext cx="119270" cy="0"/>
          </a:xfrm>
          <a:prstGeom prst="line">
            <a:avLst/>
          </a:prstGeom>
          <a:ln w="444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877DCE0-1136-AB71-37CB-DDD8CA20A260}"/>
              </a:ext>
            </a:extLst>
          </p:cNvPr>
          <p:cNvCxnSpPr/>
          <p:nvPr/>
        </p:nvCxnSpPr>
        <p:spPr>
          <a:xfrm flipV="1">
            <a:off x="6764288" y="4174435"/>
            <a:ext cx="73834" cy="221500"/>
          </a:xfrm>
          <a:prstGeom prst="line">
            <a:avLst/>
          </a:prstGeom>
          <a:ln w="444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BC7BCF9-101B-F9CD-D161-A2BC090833A8}"/>
              </a:ext>
            </a:extLst>
          </p:cNvPr>
          <p:cNvCxnSpPr/>
          <p:nvPr/>
        </p:nvCxnSpPr>
        <p:spPr>
          <a:xfrm flipH="1" flipV="1">
            <a:off x="6355364" y="4611757"/>
            <a:ext cx="51116" cy="79513"/>
          </a:xfrm>
          <a:prstGeom prst="line">
            <a:avLst/>
          </a:prstGeom>
          <a:ln w="508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96A2528-C046-AADE-977F-5D6CA45E7BBF}"/>
              </a:ext>
            </a:extLst>
          </p:cNvPr>
          <p:cNvCxnSpPr/>
          <p:nvPr/>
        </p:nvCxnSpPr>
        <p:spPr>
          <a:xfrm flipV="1">
            <a:off x="6042991" y="4935383"/>
            <a:ext cx="130629" cy="79618"/>
          </a:xfrm>
          <a:prstGeom prst="line">
            <a:avLst/>
          </a:prstGeom>
          <a:ln w="444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29FDA58-B014-0F1F-85E2-BFB979966966}"/>
              </a:ext>
            </a:extLst>
          </p:cNvPr>
          <p:cNvCxnSpPr/>
          <p:nvPr/>
        </p:nvCxnSpPr>
        <p:spPr>
          <a:xfrm flipH="1" flipV="1">
            <a:off x="5906683" y="4935383"/>
            <a:ext cx="136308" cy="79618"/>
          </a:xfrm>
          <a:prstGeom prst="line">
            <a:avLst/>
          </a:prstGeom>
          <a:ln w="4445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22B204F-82DD-7531-9359-F5E37EB37DE8}"/>
              </a:ext>
            </a:extLst>
          </p:cNvPr>
          <p:cNvCxnSpPr>
            <a:cxnSpLocks/>
          </p:cNvCxnSpPr>
          <p:nvPr/>
        </p:nvCxnSpPr>
        <p:spPr>
          <a:xfrm flipH="1">
            <a:off x="6616621" y="4395935"/>
            <a:ext cx="147667" cy="113590"/>
          </a:xfrm>
          <a:prstGeom prst="line">
            <a:avLst/>
          </a:prstGeom>
          <a:ln w="44450">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56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39BC-A96E-475D-B095-9538D375F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BC92C-8EB5-C00D-2A98-72B18AEC65E4}"/>
              </a:ext>
            </a:extLst>
          </p:cNvPr>
          <p:cNvSpPr>
            <a:spLocks noGrp="1"/>
          </p:cNvSpPr>
          <p:nvPr>
            <p:ph type="title"/>
          </p:nvPr>
        </p:nvSpPr>
        <p:spPr>
          <a:xfrm>
            <a:off x="261028" y="113072"/>
            <a:ext cx="8785318" cy="1024958"/>
          </a:xfrm>
        </p:spPr>
        <p:txBody>
          <a:bodyPr>
            <a:normAutofit fontScale="90000"/>
          </a:bodyPr>
          <a:lstStyle/>
          <a:p>
            <a:r>
              <a:rPr lang="en-US" sz="3300" b="1" dirty="0">
                <a:solidFill>
                  <a:schemeClr val="tx2"/>
                </a:solidFill>
                <a:latin typeface="Arial"/>
                <a:cs typeface="Arial"/>
              </a:rPr>
              <a:t>Brisbane-Sydney, Sydney-Melbourne corridors each display 4 route geographies</a:t>
            </a:r>
          </a:p>
        </p:txBody>
      </p:sp>
      <p:grpSp>
        <p:nvGrpSpPr>
          <p:cNvPr id="9" name="Group 8">
            <a:extLst>
              <a:ext uri="{FF2B5EF4-FFF2-40B4-BE49-F238E27FC236}">
                <a16:creationId xmlns:a16="http://schemas.microsoft.com/office/drawing/2014/main" id="{F5329C25-7303-6B99-08C9-A865ECB87A57}"/>
              </a:ext>
            </a:extLst>
          </p:cNvPr>
          <p:cNvGrpSpPr/>
          <p:nvPr/>
        </p:nvGrpSpPr>
        <p:grpSpPr>
          <a:xfrm>
            <a:off x="0" y="5404757"/>
            <a:ext cx="8651520" cy="1485900"/>
            <a:chOff x="0" y="5372100"/>
            <a:chExt cx="8651520" cy="1485900"/>
          </a:xfrm>
          <a:solidFill>
            <a:schemeClr val="tx1"/>
          </a:solidFill>
        </p:grpSpPr>
        <p:sp>
          <p:nvSpPr>
            <p:cNvPr id="6" name="Text Box 20">
              <a:extLst>
                <a:ext uri="{FF2B5EF4-FFF2-40B4-BE49-F238E27FC236}">
                  <a16:creationId xmlns:a16="http://schemas.microsoft.com/office/drawing/2014/main" id="{84A0BADD-CE77-A137-CEAC-E858CE1CF2FF}"/>
                </a:ext>
              </a:extLst>
            </p:cNvPr>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r>
                <a:rPr kumimoji="0" lang="en-US" sz="1100" b="0" i="0" u="none" strike="noStrike" kern="1200" cap="small" spc="0" normalizeH="0" baseline="0" noProof="0" dirty="0">
                  <a:ln>
                    <a:noFill/>
                  </a:ln>
                  <a:solidFill>
                    <a:srgbClr val="000080"/>
                  </a:solidFill>
                  <a:effectLst/>
                  <a:uLnTx/>
                  <a:uFillTx/>
                  <a:latin typeface="Copperplate"/>
                  <a:ea typeface="ＭＳ 明朝"/>
                  <a:cs typeface="Times New Roman"/>
                </a:rPr>
                <a:t>.</a:t>
              </a:r>
              <a:endParaRPr kumimoji="0" lang="en-AU" sz="1200" b="0"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a:extLst>
                <a:ext uri="{FF2B5EF4-FFF2-40B4-BE49-F238E27FC236}">
                  <a16:creationId xmlns:a16="http://schemas.microsoft.com/office/drawing/2014/main" id="{88D3852F-2D47-E84A-7CB9-5B359EE3789A}"/>
                </a:ext>
              </a:extLst>
            </p:cNvPr>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a:extLst>
                <a:ext uri="{FF2B5EF4-FFF2-40B4-BE49-F238E27FC236}">
                  <a16:creationId xmlns:a16="http://schemas.microsoft.com/office/drawing/2014/main" id="{E74D039F-0CE0-0828-4FBF-2CA0E71A007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a:extLst>
              <a:ext uri="{FF2B5EF4-FFF2-40B4-BE49-F238E27FC236}">
                <a16:creationId xmlns:a16="http://schemas.microsoft.com/office/drawing/2014/main" id="{C1172E7E-52F0-D799-577E-EB94B567029F}"/>
              </a:ext>
            </a:extLst>
          </p:cNvPr>
          <p:cNvSpPr>
            <a:spLocks noGrp="1"/>
          </p:cNvSpPr>
          <p:nvPr>
            <p:ph idx="1"/>
          </p:nvPr>
        </p:nvSpPr>
        <p:spPr>
          <a:xfrm>
            <a:off x="457200"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pic>
        <p:nvPicPr>
          <p:cNvPr id="12" name="Picture 11">
            <a:extLst>
              <a:ext uri="{FF2B5EF4-FFF2-40B4-BE49-F238E27FC236}">
                <a16:creationId xmlns:a16="http://schemas.microsoft.com/office/drawing/2014/main" id="{3BB4695B-93A7-2264-3A94-2E821F9A48F7}"/>
              </a:ext>
            </a:extLst>
          </p:cNvPr>
          <p:cNvPicPr>
            <a:picLocks noChangeAspect="1"/>
          </p:cNvPicPr>
          <p:nvPr/>
        </p:nvPicPr>
        <p:blipFill>
          <a:blip r:embed="rId4"/>
          <a:stretch>
            <a:fillRect/>
          </a:stretch>
        </p:blipFill>
        <p:spPr>
          <a:xfrm>
            <a:off x="391151" y="1159354"/>
            <a:ext cx="8417758" cy="4734989"/>
          </a:xfrm>
          <a:prstGeom prst="rect">
            <a:avLst/>
          </a:prstGeom>
        </p:spPr>
      </p:pic>
    </p:spTree>
    <p:extLst>
      <p:ext uri="{BB962C8B-B14F-4D97-AF65-F5344CB8AC3E}">
        <p14:creationId xmlns:p14="http://schemas.microsoft.com/office/powerpoint/2010/main" val="51559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28" y="113072"/>
            <a:ext cx="8589146" cy="1024958"/>
          </a:xfrm>
        </p:spPr>
        <p:txBody>
          <a:bodyPr>
            <a:normAutofit fontScale="90000"/>
          </a:bodyPr>
          <a:lstStyle/>
          <a:p>
            <a:r>
              <a:rPr lang="en-US" sz="3300" b="1" dirty="0">
                <a:solidFill>
                  <a:schemeClr val="tx2"/>
                </a:solidFill>
                <a:latin typeface="Arial"/>
                <a:cs typeface="Arial"/>
              </a:rPr>
              <a:t>Frequencies – very </a:t>
            </a:r>
            <a:r>
              <a:rPr lang="en-US" sz="3300" b="1">
                <a:solidFill>
                  <a:schemeClr val="tx2"/>
                </a:solidFill>
                <a:latin typeface="Arial"/>
                <a:cs typeface="Arial"/>
              </a:rPr>
              <a:t>high in RG1</a:t>
            </a:r>
            <a:r>
              <a:rPr lang="en-US" sz="3300" b="1" dirty="0">
                <a:solidFill>
                  <a:schemeClr val="tx2"/>
                </a:solidFill>
                <a:latin typeface="Arial"/>
                <a:cs typeface="Arial"/>
              </a:rPr>
              <a:t>, </a:t>
            </a:r>
            <a:r>
              <a:rPr lang="en-US" sz="3300" b="1">
                <a:solidFill>
                  <a:schemeClr val="tx2"/>
                </a:solidFill>
                <a:latin typeface="Arial"/>
                <a:cs typeface="Arial"/>
              </a:rPr>
              <a:t>high in RG2       low in RG3 </a:t>
            </a:r>
            <a:r>
              <a:rPr lang="en-US" sz="3300" b="1" dirty="0">
                <a:solidFill>
                  <a:schemeClr val="tx2"/>
                </a:solidFill>
                <a:latin typeface="Arial"/>
                <a:cs typeface="Arial"/>
              </a:rPr>
              <a:t>and RG4</a:t>
            </a: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57200"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pic>
        <p:nvPicPr>
          <p:cNvPr id="5" name="Picture 4">
            <a:extLst>
              <a:ext uri="{FF2B5EF4-FFF2-40B4-BE49-F238E27FC236}">
                <a16:creationId xmlns:a16="http://schemas.microsoft.com/office/drawing/2014/main" id="{BC75B3A4-760B-0CA4-CD41-F03827357828}"/>
              </a:ext>
            </a:extLst>
          </p:cNvPr>
          <p:cNvPicPr>
            <a:picLocks noChangeAspect="1"/>
          </p:cNvPicPr>
          <p:nvPr/>
        </p:nvPicPr>
        <p:blipFill>
          <a:blip r:embed="rId4"/>
          <a:stretch>
            <a:fillRect/>
          </a:stretch>
        </p:blipFill>
        <p:spPr>
          <a:xfrm>
            <a:off x="922957" y="1159354"/>
            <a:ext cx="7265287" cy="4856171"/>
          </a:xfrm>
          <a:prstGeom prst="rect">
            <a:avLst/>
          </a:prstGeom>
        </p:spPr>
      </p:pic>
    </p:spTree>
    <p:extLst>
      <p:ext uri="{BB962C8B-B14F-4D97-AF65-F5344CB8AC3E}">
        <p14:creationId xmlns:p14="http://schemas.microsoft.com/office/powerpoint/2010/main" val="423053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09" y="113071"/>
            <a:ext cx="8691465" cy="1656797"/>
          </a:xfrm>
        </p:spPr>
        <p:txBody>
          <a:bodyPr>
            <a:normAutofit/>
          </a:bodyPr>
          <a:lstStyle/>
          <a:p>
            <a:r>
              <a:rPr lang="en-US" sz="3300" b="1" dirty="0">
                <a:solidFill>
                  <a:schemeClr val="tx2"/>
                </a:solidFill>
                <a:latin typeface="Arial"/>
                <a:cs typeface="Arial"/>
              </a:rPr>
              <a:t>Mode balance – air preponderant in RG1, train in RG2, train &amp; coach RG3, all 3 RG4 </a:t>
            </a: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57200"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sp>
        <p:nvSpPr>
          <p:cNvPr id="10" name="TextBox 9">
            <a:extLst>
              <a:ext uri="{FF2B5EF4-FFF2-40B4-BE49-F238E27FC236}">
                <a16:creationId xmlns:a16="http://schemas.microsoft.com/office/drawing/2014/main" id="{97DACA6A-B557-03EE-E917-FBFAA77A4733}"/>
              </a:ext>
            </a:extLst>
          </p:cNvPr>
          <p:cNvSpPr txBox="1"/>
          <p:nvPr/>
        </p:nvSpPr>
        <p:spPr>
          <a:xfrm>
            <a:off x="2118455" y="5767493"/>
            <a:ext cx="4259625" cy="369332"/>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a:t>
            </a:r>
            <a:r>
              <a:rPr lang="en-AU" sz="1400" dirty="0">
                <a:latin typeface="Arial" panose="020B0604020202020204" pitchFamily="34" charset="0"/>
                <a:cs typeface="Arial" panose="020B0604020202020204" pitchFamily="34" charset="0"/>
              </a:rPr>
              <a:t> RG2 Newcastle only  RG3 Canberra only</a:t>
            </a:r>
          </a:p>
        </p:txBody>
      </p:sp>
      <p:pic>
        <p:nvPicPr>
          <p:cNvPr id="4" name="Picture 3">
            <a:extLst>
              <a:ext uri="{FF2B5EF4-FFF2-40B4-BE49-F238E27FC236}">
                <a16:creationId xmlns:a16="http://schemas.microsoft.com/office/drawing/2014/main" id="{199797F4-441B-EC84-53B9-CD5754D538F6}"/>
              </a:ext>
            </a:extLst>
          </p:cNvPr>
          <p:cNvPicPr>
            <a:picLocks noChangeAspect="1"/>
          </p:cNvPicPr>
          <p:nvPr/>
        </p:nvPicPr>
        <p:blipFill>
          <a:blip r:embed="rId4"/>
          <a:stretch>
            <a:fillRect/>
          </a:stretch>
        </p:blipFill>
        <p:spPr>
          <a:xfrm>
            <a:off x="817167" y="1652676"/>
            <a:ext cx="7145497" cy="4214251"/>
          </a:xfrm>
          <a:prstGeom prst="rect">
            <a:avLst/>
          </a:prstGeom>
        </p:spPr>
      </p:pic>
      <p:sp>
        <p:nvSpPr>
          <p:cNvPr id="5" name="TextBox 4">
            <a:extLst>
              <a:ext uri="{FF2B5EF4-FFF2-40B4-BE49-F238E27FC236}">
                <a16:creationId xmlns:a16="http://schemas.microsoft.com/office/drawing/2014/main" id="{F4CA96F2-D0D4-DDE5-5987-201631CE57F2}"/>
              </a:ext>
            </a:extLst>
          </p:cNvPr>
          <p:cNvSpPr txBox="1"/>
          <p:nvPr/>
        </p:nvSpPr>
        <p:spPr>
          <a:xfrm>
            <a:off x="1505507" y="5240412"/>
            <a:ext cx="817853" cy="261610"/>
          </a:xfrm>
          <a:prstGeom prst="rect">
            <a:avLst/>
          </a:prstGeom>
          <a:noFill/>
        </p:spPr>
        <p:txBody>
          <a:bodyPr wrap="none" rtlCol="0">
            <a:spAutoFit/>
          </a:bodyPr>
          <a:lstStyle/>
          <a:p>
            <a:r>
              <a:rPr lang="en-AU" sz="1100" dirty="0">
                <a:latin typeface="Arial" panose="020B0604020202020204" pitchFamily="34" charset="0"/>
                <a:cs typeface="Arial" panose="020B0604020202020204" pitchFamily="34" charset="0"/>
              </a:rPr>
              <a:t>MC to MC</a:t>
            </a:r>
          </a:p>
        </p:txBody>
      </p:sp>
      <p:sp>
        <p:nvSpPr>
          <p:cNvPr id="11" name="TextBox 10">
            <a:extLst>
              <a:ext uri="{FF2B5EF4-FFF2-40B4-BE49-F238E27FC236}">
                <a16:creationId xmlns:a16="http://schemas.microsoft.com/office/drawing/2014/main" id="{E7CCBC4C-2CCF-DFC6-0351-553B7D5F983A}"/>
              </a:ext>
            </a:extLst>
          </p:cNvPr>
          <p:cNvSpPr txBox="1"/>
          <p:nvPr/>
        </p:nvSpPr>
        <p:spPr>
          <a:xfrm>
            <a:off x="2785060" y="5205324"/>
            <a:ext cx="1180131" cy="261610"/>
          </a:xfrm>
          <a:prstGeom prst="rect">
            <a:avLst/>
          </a:prstGeom>
          <a:noFill/>
        </p:spPr>
        <p:txBody>
          <a:bodyPr wrap="none" rtlCol="0">
            <a:spAutoFit/>
          </a:bodyPr>
          <a:lstStyle/>
          <a:p>
            <a:r>
              <a:rPr lang="en-AU" sz="1100" dirty="0">
                <a:latin typeface="Arial" panose="020B0604020202020204" pitchFamily="34" charset="0"/>
                <a:cs typeface="Arial" panose="020B0604020202020204" pitchFamily="34" charset="0"/>
              </a:rPr>
              <a:t>MC to &lt;≈200km</a:t>
            </a:r>
          </a:p>
        </p:txBody>
      </p:sp>
      <p:sp>
        <p:nvSpPr>
          <p:cNvPr id="13" name="TextBox 12">
            <a:extLst>
              <a:ext uri="{FF2B5EF4-FFF2-40B4-BE49-F238E27FC236}">
                <a16:creationId xmlns:a16="http://schemas.microsoft.com/office/drawing/2014/main" id="{2350534F-FC2E-293C-C49D-024709161D59}"/>
              </a:ext>
            </a:extLst>
          </p:cNvPr>
          <p:cNvSpPr txBox="1"/>
          <p:nvPr/>
        </p:nvSpPr>
        <p:spPr>
          <a:xfrm>
            <a:off x="4660821" y="5240412"/>
            <a:ext cx="1380506" cy="261610"/>
          </a:xfrm>
          <a:prstGeom prst="rect">
            <a:avLst/>
          </a:prstGeom>
          <a:noFill/>
        </p:spPr>
        <p:txBody>
          <a:bodyPr wrap="none" rtlCol="0">
            <a:spAutoFit/>
          </a:bodyPr>
          <a:lstStyle/>
          <a:p>
            <a:r>
              <a:rPr lang="en-AU" sz="1100" dirty="0">
                <a:latin typeface="Arial" panose="020B0604020202020204" pitchFamily="34" charset="0"/>
                <a:cs typeface="Arial" panose="020B0604020202020204" pitchFamily="34" charset="0"/>
              </a:rPr>
              <a:t>MC to ≈200-350km</a:t>
            </a:r>
          </a:p>
        </p:txBody>
      </p:sp>
      <p:sp>
        <p:nvSpPr>
          <p:cNvPr id="15" name="TextBox 14">
            <a:extLst>
              <a:ext uri="{FF2B5EF4-FFF2-40B4-BE49-F238E27FC236}">
                <a16:creationId xmlns:a16="http://schemas.microsoft.com/office/drawing/2014/main" id="{2CBA4573-1B90-6F86-6B60-91FEF4AD8F97}"/>
              </a:ext>
            </a:extLst>
          </p:cNvPr>
          <p:cNvSpPr txBox="1"/>
          <p:nvPr/>
        </p:nvSpPr>
        <p:spPr>
          <a:xfrm flipH="1">
            <a:off x="6361296" y="5273952"/>
            <a:ext cx="1360028" cy="261610"/>
          </a:xfrm>
          <a:prstGeom prst="rect">
            <a:avLst/>
          </a:prstGeom>
          <a:noFill/>
        </p:spPr>
        <p:txBody>
          <a:bodyPr wrap="square" rtlCol="0">
            <a:spAutoFit/>
          </a:bodyPr>
          <a:lstStyle/>
          <a:p>
            <a:r>
              <a:rPr lang="en-AU" sz="1100" dirty="0">
                <a:latin typeface="Arial" panose="020B0604020202020204" pitchFamily="34" charset="0"/>
                <a:cs typeface="Arial" panose="020B0604020202020204" pitchFamily="34" charset="0"/>
              </a:rPr>
              <a:t>MC to 350-450km</a:t>
            </a:r>
          </a:p>
        </p:txBody>
      </p:sp>
    </p:spTree>
    <p:extLst>
      <p:ext uri="{BB962C8B-B14F-4D97-AF65-F5344CB8AC3E}">
        <p14:creationId xmlns:p14="http://schemas.microsoft.com/office/powerpoint/2010/main" val="208270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24" y="300495"/>
            <a:ext cx="9233769" cy="1024958"/>
          </a:xfrm>
        </p:spPr>
        <p:txBody>
          <a:bodyPr>
            <a:normAutofit fontScale="90000"/>
          </a:bodyPr>
          <a:lstStyle/>
          <a:p>
            <a:r>
              <a:rPr lang="en-US" sz="3300" b="1" dirty="0">
                <a:solidFill>
                  <a:schemeClr val="tx2"/>
                </a:solidFill>
                <a:latin typeface="Arial"/>
                <a:cs typeface="Arial"/>
              </a:rPr>
              <a:t>Route geography transport problems mostly involve not meeting benchmark service times  </a:t>
            </a: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57200"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sp>
        <p:nvSpPr>
          <p:cNvPr id="10" name="TextBox 9">
            <a:extLst>
              <a:ext uri="{FF2B5EF4-FFF2-40B4-BE49-F238E27FC236}">
                <a16:creationId xmlns:a16="http://schemas.microsoft.com/office/drawing/2014/main" id="{61902713-387D-CDE5-76E6-5787B1E039C6}"/>
              </a:ext>
            </a:extLst>
          </p:cNvPr>
          <p:cNvSpPr txBox="1"/>
          <p:nvPr/>
        </p:nvSpPr>
        <p:spPr>
          <a:xfrm>
            <a:off x="457200" y="1957616"/>
            <a:ext cx="8459620" cy="170303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Commuting benchmark		                       Up to 1 hour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(Business) day return benchmark	                       Up to 2-3, 3-4 hours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Australian ‘east coast’ end to end air trips   ≈3½ hours (95 mins + 2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‘excess’)</a:t>
            </a:r>
          </a:p>
        </p:txBody>
      </p:sp>
    </p:spTree>
    <p:extLst>
      <p:ext uri="{BB962C8B-B14F-4D97-AF65-F5344CB8AC3E}">
        <p14:creationId xmlns:p14="http://schemas.microsoft.com/office/powerpoint/2010/main" val="659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75" y="113072"/>
            <a:ext cx="9155359" cy="1024958"/>
          </a:xfrm>
        </p:spPr>
        <p:txBody>
          <a:bodyPr>
            <a:normAutofit fontScale="90000"/>
          </a:bodyPr>
          <a:lstStyle/>
          <a:p>
            <a:r>
              <a:rPr lang="en-US" sz="3300" b="1" dirty="0">
                <a:solidFill>
                  <a:schemeClr val="tx2"/>
                </a:solidFill>
                <a:latin typeface="Arial"/>
                <a:cs typeface="Arial"/>
              </a:rPr>
              <a:t>RG1  A future problem – Sydney Airport’s runway capacity caps growth in 3½ hour journeys</a:t>
            </a:r>
          </a:p>
        </p:txBody>
      </p:sp>
      <p:grpSp>
        <p:nvGrpSpPr>
          <p:cNvPr id="9" name="Group 8"/>
          <p:cNvGrpSpPr/>
          <p:nvPr/>
        </p:nvGrpSpPr>
        <p:grpSpPr>
          <a:xfrm>
            <a:off x="0" y="5404757"/>
            <a:ext cx="8651520" cy="1485900"/>
            <a:chOff x="0" y="5372100"/>
            <a:chExt cx="8651520" cy="1485900"/>
          </a:xfrm>
          <a:solidFill>
            <a:schemeClr val="tx1"/>
          </a:solidFill>
        </p:grpSpPr>
        <p:sp>
          <p:nvSpPr>
            <p:cNvPr id="6" name="Text Box 20"/>
            <p:cNvSpPr txBox="1"/>
            <p:nvPr/>
          </p:nvSpPr>
          <p:spPr>
            <a:xfrm>
              <a:off x="1532641" y="6284053"/>
              <a:ext cx="5943600" cy="4572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000080"/>
                  </a:solidFill>
                  <a:effectLst/>
                  <a:uLnTx/>
                  <a:uFillTx/>
                  <a:latin typeface="Copperplate"/>
                  <a:ea typeface="ＭＳ 明朝"/>
                  <a:cs typeface="Times New Roman"/>
                </a:rPr>
                <a:t>Transport economics and policy analysis – connecting people, goods and places.</a:t>
              </a:r>
              <a:endParaRPr kumimoji="0" lang="en-AU" sz="1200" b="1" i="0" u="none" strike="noStrike" kern="1200" cap="none" spc="0" normalizeH="0" baseline="0" noProof="0" dirty="0">
                <a:ln>
                  <a:noFill/>
                </a:ln>
                <a:solidFill>
                  <a:srgbClr val="000080"/>
                </a:solidFill>
                <a:effectLst/>
                <a:uLnTx/>
                <a:uFillTx/>
                <a:latin typeface="Calibri"/>
                <a:ea typeface="ＭＳ 明朝"/>
                <a:cs typeface="Times New Roman"/>
              </a:endParaRPr>
            </a:p>
          </p:txBody>
        </p:sp>
        <p:cxnSp>
          <p:nvCxnSpPr>
            <p:cNvPr id="8" name="Straight Connector 7"/>
            <p:cNvCxnSpPr/>
            <p:nvPr/>
          </p:nvCxnSpPr>
          <p:spPr>
            <a:xfrm>
              <a:off x="879120" y="6188630"/>
              <a:ext cx="7772400" cy="0"/>
            </a:xfrm>
            <a:prstGeom prst="line">
              <a:avLst/>
            </a:prstGeom>
            <a:grpFill/>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Macintosh HD:Users:amypotterton:Desktop:Screen Shot 2016-06-05 at 8.21.42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372100"/>
              <a:ext cx="1145540" cy="1485900"/>
            </a:xfrm>
            <a:prstGeom prst="rect">
              <a:avLst/>
            </a:prstGeom>
            <a:noFill/>
            <a:ln>
              <a:noFill/>
            </a:ln>
          </p:spPr>
        </p:pic>
      </p:grpSp>
      <p:sp>
        <p:nvSpPr>
          <p:cNvPr id="3" name="Content Placeholder 2"/>
          <p:cNvSpPr>
            <a:spLocks noGrp="1"/>
          </p:cNvSpPr>
          <p:nvPr>
            <p:ph idx="1"/>
          </p:nvPr>
        </p:nvSpPr>
        <p:spPr>
          <a:xfrm>
            <a:off x="457200" y="1674000"/>
            <a:ext cx="8589146" cy="4525963"/>
          </a:xfrm>
        </p:spPr>
        <p:txBody>
          <a:bodyPr>
            <a:normAutofit/>
          </a:bodyPr>
          <a:lstStyle/>
          <a:p>
            <a:pPr marL="914400" lvl="1" indent="-514350">
              <a:buFont typeface="Arial" panose="020B0604020202020204" pitchFamily="34" charset="0"/>
              <a:buChar char="•"/>
            </a:pPr>
            <a:endParaRPr lang="en-US" sz="2400" dirty="0">
              <a:solidFill>
                <a:srgbClr val="FFFFFF"/>
              </a:solidFill>
              <a:latin typeface="Arial"/>
              <a:cs typeface="Arial"/>
            </a:endParaRPr>
          </a:p>
          <a:p>
            <a:pPr marL="914400" lvl="1" indent="-514350">
              <a:buFont typeface="+mj-lt"/>
              <a:buAutoNum type="arabicPeriod"/>
            </a:pPr>
            <a:endParaRPr lang="en-US" sz="2400" dirty="0">
              <a:solidFill>
                <a:srgbClr val="FFFFFF"/>
              </a:solidFill>
              <a:latin typeface="Arial"/>
              <a:cs typeface="Arial"/>
            </a:endParaRPr>
          </a:p>
        </p:txBody>
      </p:sp>
      <p:pic>
        <p:nvPicPr>
          <p:cNvPr id="4" name="Picture 3">
            <a:extLst>
              <a:ext uri="{FF2B5EF4-FFF2-40B4-BE49-F238E27FC236}">
                <a16:creationId xmlns:a16="http://schemas.microsoft.com/office/drawing/2014/main" id="{272B7FB2-DF60-0BD8-D614-A9D5F43DFF89}"/>
              </a:ext>
            </a:extLst>
          </p:cNvPr>
          <p:cNvPicPr>
            <a:picLocks noChangeAspect="1"/>
          </p:cNvPicPr>
          <p:nvPr/>
        </p:nvPicPr>
        <p:blipFill>
          <a:blip r:embed="rId4"/>
          <a:stretch>
            <a:fillRect/>
          </a:stretch>
        </p:blipFill>
        <p:spPr>
          <a:xfrm>
            <a:off x="782025" y="1207457"/>
            <a:ext cx="6868814" cy="4525963"/>
          </a:xfrm>
          <a:prstGeom prst="rect">
            <a:avLst/>
          </a:prstGeom>
        </p:spPr>
      </p:pic>
      <p:sp>
        <p:nvSpPr>
          <p:cNvPr id="5" name="Speech Bubble: Rectangle with Corners Rounded 4">
            <a:extLst>
              <a:ext uri="{FF2B5EF4-FFF2-40B4-BE49-F238E27FC236}">
                <a16:creationId xmlns:a16="http://schemas.microsoft.com/office/drawing/2014/main" id="{0E42DAB0-6787-D9CA-D815-FBE92E4A8667}"/>
              </a:ext>
            </a:extLst>
          </p:cNvPr>
          <p:cNvSpPr/>
          <p:nvPr/>
        </p:nvSpPr>
        <p:spPr>
          <a:xfrm>
            <a:off x="7155842" y="1071741"/>
            <a:ext cx="1812093" cy="722047"/>
          </a:xfrm>
          <a:prstGeom prst="wedgeRoundRectCallout">
            <a:avLst>
              <a:gd name="adj1" fmla="val -103064"/>
              <a:gd name="adj2" fmla="val 475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a:p>
            <a:pPr algn="ctr"/>
            <a:r>
              <a:rPr lang="en-AU" b="1" dirty="0"/>
              <a:t>80 flights per hr legislated cap</a:t>
            </a:r>
          </a:p>
          <a:p>
            <a:pPr algn="ctr"/>
            <a:endParaRPr lang="en-AU" dirty="0"/>
          </a:p>
        </p:txBody>
      </p:sp>
      <p:sp>
        <p:nvSpPr>
          <p:cNvPr id="11" name="Speech Bubble: Rectangle with Corners Rounded 10">
            <a:extLst>
              <a:ext uri="{FF2B5EF4-FFF2-40B4-BE49-F238E27FC236}">
                <a16:creationId xmlns:a16="http://schemas.microsoft.com/office/drawing/2014/main" id="{F24CBC68-ABCB-89C3-C391-7EFB60F4DA30}"/>
              </a:ext>
            </a:extLst>
          </p:cNvPr>
          <p:cNvSpPr/>
          <p:nvPr/>
        </p:nvSpPr>
        <p:spPr>
          <a:xfrm>
            <a:off x="7218316" y="2364148"/>
            <a:ext cx="1874568" cy="612648"/>
          </a:xfrm>
          <a:prstGeom prst="wedgeRoundRectCallout">
            <a:avLst>
              <a:gd name="adj1" fmla="val -105102"/>
              <a:gd name="adj2" fmla="val -838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1" dirty="0"/>
          </a:p>
          <a:p>
            <a:pPr algn="ctr"/>
            <a:r>
              <a:rPr lang="en-AU" b="1" dirty="0"/>
              <a:t>73 flights per hr     ‘de facto’ cap</a:t>
            </a:r>
          </a:p>
          <a:p>
            <a:pPr algn="ctr"/>
            <a:endParaRPr lang="en-AU" dirty="0"/>
          </a:p>
        </p:txBody>
      </p:sp>
      <p:sp>
        <p:nvSpPr>
          <p:cNvPr id="10" name="TextBox 9">
            <a:extLst>
              <a:ext uri="{FF2B5EF4-FFF2-40B4-BE49-F238E27FC236}">
                <a16:creationId xmlns:a16="http://schemas.microsoft.com/office/drawing/2014/main" id="{0F597773-F6EB-B6ED-6777-E3DC0FA40745}"/>
              </a:ext>
            </a:extLst>
          </p:cNvPr>
          <p:cNvSpPr txBox="1"/>
          <p:nvPr/>
        </p:nvSpPr>
        <p:spPr>
          <a:xfrm>
            <a:off x="2068893" y="5494657"/>
            <a:ext cx="5941306" cy="646331"/>
          </a:xfrm>
          <a:prstGeom prst="rect">
            <a:avLst/>
          </a:prstGeom>
          <a:noFill/>
        </p:spPr>
        <p:txBody>
          <a:bodyPr wrap="none" rtlCol="0">
            <a:spAutoFit/>
          </a:bodyPr>
          <a:lstStyle/>
          <a:p>
            <a:r>
              <a:rPr lang="en-AU" sz="1200" dirty="0">
                <a:latin typeface="Arial" panose="020B0604020202020204" pitchFamily="34" charset="0"/>
                <a:cs typeface="Arial" panose="020B0604020202020204" pitchFamily="34" charset="0"/>
              </a:rPr>
              <a:t>Source: Airservices Australia (various years), </a:t>
            </a:r>
            <a:r>
              <a:rPr lang="en-AU" sz="1200" i="1" dirty="0">
                <a:latin typeface="Arial" panose="020B0604020202020204" pitchFamily="34" charset="0"/>
                <a:cs typeface="Arial" panose="020B0604020202020204" pitchFamily="34" charset="0"/>
              </a:rPr>
              <a:t>Sydney Airport operational statistics,</a:t>
            </a:r>
            <a:r>
              <a:rPr lang="en-AU" sz="1200" dirty="0">
                <a:latin typeface="Arial" panose="020B0604020202020204" pitchFamily="34" charset="0"/>
                <a:cs typeface="Arial" panose="020B0604020202020204" pitchFamily="34" charset="0"/>
              </a:rPr>
              <a:t> </a:t>
            </a:r>
          </a:p>
          <a:p>
            <a:r>
              <a:rPr lang="en-AU" sz="1200" dirty="0">
                <a:latin typeface="Arial" panose="020B0604020202020204" pitchFamily="34" charset="0"/>
                <a:cs typeface="Arial" panose="020B0604020202020204" pitchFamily="34" charset="0"/>
              </a:rPr>
              <a:t>Sydney Airport Corporation 2023, </a:t>
            </a:r>
            <a:r>
              <a:rPr lang="en-AU" sz="1200" i="1" dirty="0">
                <a:latin typeface="Arial" panose="020B0604020202020204" pitchFamily="34" charset="0"/>
                <a:cs typeface="Arial" panose="020B0604020202020204" pitchFamily="34" charset="0"/>
              </a:rPr>
              <a:t>Sydney Airport’s Aviation Green Paper Submission</a:t>
            </a:r>
          </a:p>
          <a:p>
            <a:r>
              <a:rPr lang="en-AU" sz="1200" dirty="0">
                <a:latin typeface="Arial" panose="020B0604020202020204" pitchFamily="34" charset="0"/>
                <a:cs typeface="Arial" panose="020B0604020202020204" pitchFamily="34" charset="0"/>
              </a:rPr>
              <a:t>and author analysis</a:t>
            </a:r>
          </a:p>
        </p:txBody>
      </p:sp>
    </p:spTree>
    <p:extLst>
      <p:ext uri="{BB962C8B-B14F-4D97-AF65-F5344CB8AC3E}">
        <p14:creationId xmlns:p14="http://schemas.microsoft.com/office/powerpoint/2010/main" val="2861471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16672</TotalTime>
  <Words>4045</Words>
  <Application>Microsoft Office PowerPoint</Application>
  <PresentationFormat>On-screen Show (4:3)</PresentationFormat>
  <Paragraphs>590</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Athelas Regular</vt:lpstr>
      <vt:lpstr>Calibri</vt:lpstr>
      <vt:lpstr>Cambria</vt:lpstr>
      <vt:lpstr>Copperplate</vt:lpstr>
      <vt:lpstr>Office Theme</vt:lpstr>
      <vt:lpstr>What transport problems can high speed rail address and what opportunities can it enable?   A route geography approach</vt:lpstr>
      <vt:lpstr>What transport problems can HSR address and what opportunities can it enable? A route geography approach </vt:lpstr>
      <vt:lpstr>Defining ‘high speed rail’</vt:lpstr>
      <vt:lpstr>Network: Brisbane-Sydney-Melbourne-Adelaide Services: include sub-high speed, esp. at shorter distances </vt:lpstr>
      <vt:lpstr>Brisbane-Sydney, Sydney-Melbourne corridors each display 4 route geographies</vt:lpstr>
      <vt:lpstr>Frequencies – very high in RG1, high in RG2       low in RG3 and RG4</vt:lpstr>
      <vt:lpstr>Mode balance – air preponderant in RG1, train in RG2, train &amp; coach RG3, all 3 RG4 </vt:lpstr>
      <vt:lpstr>Route geography transport problems mostly involve not meeting benchmark service times  </vt:lpstr>
      <vt:lpstr>RG1  A future problem – Sydney Airport’s runway capacity caps growth in 3½ hour journeys</vt:lpstr>
      <vt:lpstr>RG1  Western Sydney Int. Airport – too far for    &lt;4 hour east coast trips to or from Sydney’s east</vt:lpstr>
      <vt:lpstr>RG2  Trains miss the commute benchmark and, slower than self-drive, add to road congestion</vt:lpstr>
      <vt:lpstr>RG3  Trains are too slow for viable day return, air is mostly absent, even self-drive can be lengthy </vt:lpstr>
      <vt:lpstr>RG4  Air allows day return but is costly, major capital airport capacity pressures also impinge</vt:lpstr>
      <vt:lpstr>   Solutions – in RG1, ‘fast enough’ HSR would offer new well-sited capacity, relieving Sydney Airport</vt:lpstr>
      <vt:lpstr>Airport capacity relief benefits would accrue outside, as well as inside the HSR footprint</vt:lpstr>
      <vt:lpstr>   RG2: 250 kph trains will be faster than self-drive, close to a 1 hr commuting benchmark  </vt:lpstr>
      <vt:lpstr>   RG3 &amp; 4: At 250 kph, no regional centre is &gt;2½ hrs from the nearest major capital – suits day return</vt:lpstr>
      <vt:lpstr>Resulting opportunities</vt:lpstr>
      <vt:lpstr>Opportunities by route geography             – some ‘in principle’ differences </vt:lpstr>
      <vt:lpstr>Business case implications: 1. Help identify operational, service requirements</vt:lpstr>
      <vt:lpstr>  2. Acknowledge diverse policy objectives</vt:lpstr>
      <vt:lpstr> 3. Improve the link between analysis and ‘direct’ and ‘indirect’ policy cases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Potterton</dc:creator>
  <cp:lastModifiedBy>Phil Potterton</cp:lastModifiedBy>
  <cp:revision>272</cp:revision>
  <cp:lastPrinted>2024-11-25T00:50:27Z</cp:lastPrinted>
  <dcterms:created xsi:type="dcterms:W3CDTF">2017-02-15T11:25:20Z</dcterms:created>
  <dcterms:modified xsi:type="dcterms:W3CDTF">2024-12-12T00:04:23Z</dcterms:modified>
</cp:coreProperties>
</file>